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93" r:id="rId2"/>
    <p:sldId id="907" r:id="rId3"/>
    <p:sldId id="908" r:id="rId4"/>
    <p:sldId id="909" r:id="rId5"/>
    <p:sldId id="910" r:id="rId6"/>
    <p:sldId id="911" r:id="rId7"/>
    <p:sldId id="912" r:id="rId8"/>
    <p:sldId id="913" r:id="rId9"/>
    <p:sldId id="914" r:id="rId10"/>
    <p:sldId id="915" r:id="rId11"/>
    <p:sldId id="920" r:id="rId12"/>
    <p:sldId id="916" r:id="rId13"/>
    <p:sldId id="917" r:id="rId14"/>
    <p:sldId id="918" r:id="rId15"/>
    <p:sldId id="919" r:id="rId16"/>
    <p:sldId id="906" r:id="rId17"/>
    <p:sldId id="922" r:id="rId18"/>
    <p:sldId id="924" r:id="rId19"/>
    <p:sldId id="925" r:id="rId20"/>
    <p:sldId id="923" r:id="rId21"/>
    <p:sldId id="926" r:id="rId22"/>
    <p:sldId id="927" r:id="rId23"/>
    <p:sldId id="930" r:id="rId24"/>
    <p:sldId id="928" r:id="rId25"/>
    <p:sldId id="929" r:id="rId26"/>
    <p:sldId id="931" r:id="rId27"/>
    <p:sldId id="932" r:id="rId28"/>
    <p:sldId id="933" r:id="rId29"/>
    <p:sldId id="934" r:id="rId30"/>
    <p:sldId id="935" r:id="rId31"/>
    <p:sldId id="936" r:id="rId32"/>
    <p:sldId id="921" r:id="rId33"/>
    <p:sldId id="938" r:id="rId34"/>
    <p:sldId id="939" r:id="rId35"/>
    <p:sldId id="940" r:id="rId36"/>
    <p:sldId id="941" r:id="rId37"/>
    <p:sldId id="942" r:id="rId38"/>
    <p:sldId id="943" r:id="rId39"/>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04" autoAdjust="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
        <p:nvSpPr>
          <p:cNvPr id="4" name="Marcador de fecha 3"/>
          <p:cNvSpPr>
            <a:spLocks noGrp="1"/>
          </p:cNvSpPr>
          <p:nvPr>
            <p:ph type="dt" sz="half" idx="10"/>
          </p:nvPr>
        </p:nvSpPr>
        <p:spPr/>
        <p:txBody>
          <a:bodyPr/>
          <a:lstStyle/>
          <a:p>
            <a:fld id="{35C9A8F2-B729-4A11-B89E-F819787947A1}" type="datetimeFigureOut">
              <a:rPr lang="es-AR" smtClean="0"/>
              <a:t>1/3/2025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3223889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35C9A8F2-B729-4A11-B89E-F819787947A1}" type="datetimeFigureOut">
              <a:rPr lang="es-AR" smtClean="0"/>
              <a:t>1/3/2025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247879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35C9A8F2-B729-4A11-B89E-F819787947A1}" type="datetimeFigureOut">
              <a:rPr lang="es-AR" smtClean="0"/>
              <a:t>1/3/2025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335780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35C9A8F2-B729-4A11-B89E-F819787947A1}" type="datetimeFigureOut">
              <a:rPr lang="es-AR" smtClean="0"/>
              <a:t>1/3/2025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2017186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5C9A8F2-B729-4A11-B89E-F819787947A1}" type="datetimeFigureOut">
              <a:rPr lang="es-AR" smtClean="0"/>
              <a:t>1/3/2025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200411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p:txBody>
          <a:bodyPr/>
          <a:lstStyle/>
          <a:p>
            <a:fld id="{35C9A8F2-B729-4A11-B89E-F819787947A1}" type="datetimeFigureOut">
              <a:rPr lang="es-AR" smtClean="0"/>
              <a:t>1/3/2025</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2590553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p:txBody>
          <a:bodyPr/>
          <a:lstStyle/>
          <a:p>
            <a:fld id="{35C9A8F2-B729-4A11-B89E-F819787947A1}" type="datetimeFigureOut">
              <a:rPr lang="es-AR" smtClean="0"/>
              <a:t>1/3/2025</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275568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p:txBody>
          <a:bodyPr/>
          <a:lstStyle/>
          <a:p>
            <a:fld id="{35C9A8F2-B729-4A11-B89E-F819787947A1}" type="datetimeFigureOut">
              <a:rPr lang="es-AR" smtClean="0"/>
              <a:t>1/3/2025</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55454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5C9A8F2-B729-4A11-B89E-F819787947A1}" type="datetimeFigureOut">
              <a:rPr lang="es-AR" smtClean="0"/>
              <a:t>1/3/2025</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2819519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5C9A8F2-B729-4A11-B89E-F819787947A1}" type="datetimeFigureOut">
              <a:rPr lang="es-AR" smtClean="0"/>
              <a:t>1/3/2025</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238343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5C9A8F2-B729-4A11-B89E-F819787947A1}" type="datetimeFigureOut">
              <a:rPr lang="es-AR" smtClean="0"/>
              <a:t>1/3/2025</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873A7580-3CDD-4D30-AE5E-2A9B2502B780}" type="slidenum">
              <a:rPr lang="es-AR" smtClean="0"/>
              <a:t>‹Nº›</a:t>
            </a:fld>
            <a:endParaRPr lang="es-AR"/>
          </a:p>
        </p:txBody>
      </p:sp>
    </p:spTree>
    <p:extLst>
      <p:ext uri="{BB962C8B-B14F-4D97-AF65-F5344CB8AC3E}">
        <p14:creationId xmlns:p14="http://schemas.microsoft.com/office/powerpoint/2010/main" val="182713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9A8F2-B729-4A11-B89E-F819787947A1}" type="datetimeFigureOut">
              <a:rPr lang="es-AR" smtClean="0"/>
              <a:t>1/3/2025</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A7580-3CDD-4D30-AE5E-2A9B2502B780}" type="slidenum">
              <a:rPr lang="es-AR" smtClean="0"/>
              <a:t>‹Nº›</a:t>
            </a:fld>
            <a:endParaRPr lang="es-AR"/>
          </a:p>
        </p:txBody>
      </p:sp>
    </p:spTree>
    <p:extLst>
      <p:ext uri="{BB962C8B-B14F-4D97-AF65-F5344CB8AC3E}">
        <p14:creationId xmlns:p14="http://schemas.microsoft.com/office/powerpoint/2010/main" val="1218895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eg"/><Relationship Id="rId2" Type="http://schemas.openxmlformats.org/officeDocument/2006/relationships/image" Target="../media/image88.jp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1AE7B5-164F-6054-BE3D-E2C5124D4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46" y="536739"/>
            <a:ext cx="5506865" cy="5784522"/>
          </a:xfrm>
          <a:prstGeom prst="rect">
            <a:avLst/>
          </a:prstGeom>
        </p:spPr>
      </p:pic>
      <p:sp>
        <p:nvSpPr>
          <p:cNvPr id="4" name="CuadroTexto 3">
            <a:extLst>
              <a:ext uri="{FF2B5EF4-FFF2-40B4-BE49-F238E27FC236}">
                <a16:creationId xmlns:a16="http://schemas.microsoft.com/office/drawing/2014/main" id="{AA90C04A-529C-B643-0CBE-3CA4791BFA8F}"/>
              </a:ext>
            </a:extLst>
          </p:cNvPr>
          <p:cNvSpPr txBox="1"/>
          <p:nvPr/>
        </p:nvSpPr>
        <p:spPr>
          <a:xfrm>
            <a:off x="330989" y="652200"/>
            <a:ext cx="5873868" cy="3508653"/>
          </a:xfrm>
          <a:prstGeom prst="rect">
            <a:avLst/>
          </a:prstGeom>
          <a:noFill/>
        </p:spPr>
        <p:txBody>
          <a:bodyPr wrap="square">
            <a:spAutoFit/>
          </a:bodyPr>
          <a:lstStyle/>
          <a:p>
            <a:r>
              <a:rPr lang="es-AR" sz="1800" b="1" kern="100" dirty="0">
                <a:effectLst/>
                <a:latin typeface="Segoe Print" panose="02000600000000000000" pitchFamily="2" charset="0"/>
                <a:ea typeface="Calibri" panose="020F0502020204030204" pitchFamily="34" charset="0"/>
                <a:cs typeface="Times New Roman" panose="02020603050405020304" pitchFamily="18" charset="0"/>
              </a:rPr>
              <a:t>Kit de 2 Piezas de Topes De Estacionamiento De 56cm refractarios</a:t>
            </a:r>
            <a:endParaRPr lang="es-AR" sz="18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800" b="1" kern="100" dirty="0">
                <a:effectLst/>
                <a:latin typeface="Segoe Print" panose="02000600000000000000" pitchFamily="2" charset="0"/>
                <a:ea typeface="Calibri" panose="020F0502020204030204" pitchFamily="34" charset="0"/>
                <a:cs typeface="Times New Roman" panose="02020603050405020304" pitchFamily="18" charset="0"/>
              </a:rPr>
              <a:t> </a:t>
            </a:r>
            <a:endParaRPr lang="es-AR" sz="18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400" kern="100" dirty="0">
                <a:effectLst/>
                <a:latin typeface="Segoe Print" panose="02000600000000000000" pitchFamily="2" charset="0"/>
                <a:ea typeface="Calibri" panose="020F0502020204030204" pitchFamily="34" charset="0"/>
                <a:cs typeface="Times New Roman" panose="02020603050405020304" pitchFamily="18" charset="0"/>
              </a:rPr>
              <a:t>Ideales para estacionamientos, zonas residenciales y comerciales.</a:t>
            </a:r>
            <a:br>
              <a:rPr lang="es-AR" sz="1400"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4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400" kern="100" dirty="0">
                <a:effectLst/>
                <a:latin typeface="Segoe Print" panose="02000600000000000000" pitchFamily="2" charset="0"/>
                <a:ea typeface="Calibri" panose="020F0502020204030204" pitchFamily="34" charset="0"/>
                <a:cs typeface="Times New Roman" panose="02020603050405020304" pitchFamily="18" charset="0"/>
              </a:rPr>
              <a:t>Fabricación Premium: Hechos con Fusión Polimérica, combinamos resistencia extrema con un diseño ligero.</a:t>
            </a:r>
            <a:br>
              <a:rPr lang="es-AR" sz="14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400" kern="100" dirty="0">
                <a:effectLst/>
                <a:latin typeface="Segoe Print" panose="02000600000000000000" pitchFamily="2" charset="0"/>
                <a:ea typeface="Calibri" panose="020F0502020204030204" pitchFamily="34" charset="0"/>
                <a:cs typeface="Times New Roman" panose="02020603050405020304" pitchFamily="18" charset="0"/>
              </a:rPr>
              <a:t>Fáciles de Instalar. Personalización Reflejante: El cuerpo es negro con franjas reflejantes de color personalizable para mayor seguridad y estilo.</a:t>
            </a:r>
            <a:br>
              <a:rPr lang="es-AR" sz="1400"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4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400" kern="100" dirty="0">
                <a:effectLst/>
                <a:latin typeface="Segoe Print" panose="02000600000000000000" pitchFamily="2" charset="0"/>
                <a:ea typeface="Calibri" panose="020F0502020204030204" pitchFamily="34" charset="0"/>
                <a:cs typeface="Times New Roman" panose="02020603050405020304" pitchFamily="18" charset="0"/>
              </a:rPr>
              <a:t>ESPECIFICACIONES Y MEDIDAS DISPONIBLES</a:t>
            </a:r>
            <a:br>
              <a:rPr lang="es-AR" sz="1400"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4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400" kern="100" dirty="0">
                <a:effectLst/>
                <a:latin typeface="Segoe Print" panose="02000600000000000000" pitchFamily="2" charset="0"/>
                <a:ea typeface="Calibri" panose="020F0502020204030204" pitchFamily="34" charset="0"/>
                <a:cs typeface="Times New Roman" panose="02020603050405020304" pitchFamily="18" charset="0"/>
              </a:rPr>
              <a:t>Tamaños: 56 cm x 15 cm x  10 cm </a:t>
            </a:r>
          </a:p>
        </p:txBody>
      </p:sp>
    </p:spTree>
    <p:extLst>
      <p:ext uri="{BB962C8B-B14F-4D97-AF65-F5344CB8AC3E}">
        <p14:creationId xmlns:p14="http://schemas.microsoft.com/office/powerpoint/2010/main" val="161907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48DF52-D541-1401-A618-8F2E7AEA2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601" y="214603"/>
            <a:ext cx="6339394" cy="5943601"/>
          </a:xfrm>
          <a:prstGeom prst="rect">
            <a:avLst/>
          </a:prstGeom>
        </p:spPr>
      </p:pic>
      <p:sp>
        <p:nvSpPr>
          <p:cNvPr id="5" name="CuadroTexto 4">
            <a:extLst>
              <a:ext uri="{FF2B5EF4-FFF2-40B4-BE49-F238E27FC236}">
                <a16:creationId xmlns:a16="http://schemas.microsoft.com/office/drawing/2014/main" id="{16C2906D-57F4-C62C-8562-CCE94DBB230C}"/>
              </a:ext>
            </a:extLst>
          </p:cNvPr>
          <p:cNvSpPr txBox="1"/>
          <p:nvPr/>
        </p:nvSpPr>
        <p:spPr>
          <a:xfrm>
            <a:off x="186613" y="87756"/>
            <a:ext cx="5559988" cy="6555641"/>
          </a:xfrm>
          <a:prstGeom prst="rect">
            <a:avLst/>
          </a:prstGeom>
          <a:noFill/>
        </p:spPr>
        <p:txBody>
          <a:bodyPr wrap="square">
            <a:spAutoFit/>
          </a:bodyPr>
          <a:lstStyle/>
          <a:p>
            <a:endParaRPr lang="es-AR" sz="1400" b="1"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400" b="1" kern="100" dirty="0">
                <a:effectLst/>
                <a:latin typeface="Segoe Print" panose="02000600000000000000" pitchFamily="2" charset="0"/>
                <a:ea typeface="Calibri" panose="020F0502020204030204" pitchFamily="34" charset="0"/>
                <a:cs typeface="Times New Roman" panose="02020603050405020304" pitchFamily="18" charset="0"/>
              </a:rPr>
              <a:t>TRICICLO INFANTIL CON PEDALES Y BAUL CON PARA JUGUETES</a:t>
            </a:r>
            <a:endParaRPr lang="es-AR" sz="14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a:t>
            </a: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EL MEJOR REGALO q uno puede imaginar. Ayuda a desarrollar las habilidades de dirección</a:t>
            </a:r>
            <a:r>
              <a:rPr lang="es-AR" sz="1050" b="1" kern="100" dirty="0">
                <a:latin typeface="Segoe Print" panose="02000600000000000000" pitchFamily="2" charset="0"/>
                <a:ea typeface="Calibri" panose="020F0502020204030204" pitchFamily="34" charset="0"/>
                <a:cs typeface="Times New Roman" panose="02020603050405020304" pitchFamily="18" charset="0"/>
              </a:rPr>
              <a:t> </a:t>
            </a: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y coordinación de los niños a una edad temprana. Permite a sus hijos disfrutar de la conducción y ganar confianza, así como desarrollar la fuerza muscular.</a:t>
            </a: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Cuenta con un marco de acero duradero y un asiento ergonómico para un viaje seguro y confortable.</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Incluye un cesto pequeño en la parte frontal y uno de mayor tamaño en la parte trasera para transportar juguetes u objetos.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latin typeface="Segoe Print" panose="02000600000000000000" pitchFamily="2" charset="0"/>
                <a:ea typeface="Calibri" panose="020F0502020204030204" pitchFamily="34" charset="0"/>
                <a:cs typeface="Times New Roman" panose="02020603050405020304" pitchFamily="18" charset="0"/>
              </a:rPr>
              <a:t>-Asiento cómodo diseño en forma de U, anatomía de conveniente y bebé para llevar, transpirabilidad y comodidad.</a:t>
            </a:r>
            <a:br>
              <a:rPr lang="es-AR" sz="1050" b="1" kern="100" dirty="0">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Seguridad bien considerada: Tiene llantas ligeras de platico que hacen de limitador de dirección y evita giros bruscos</a:t>
            </a:r>
            <a:r>
              <a:rPr lang="es-AR" sz="1050" b="1" kern="100" dirty="0">
                <a:latin typeface="Segoe Print" panose="02000600000000000000" pitchFamily="2" charset="0"/>
                <a:ea typeface="Calibri" panose="020F0502020204030204" pitchFamily="34" charset="0"/>
                <a:cs typeface="Times New Roman" panose="02020603050405020304" pitchFamily="18" charset="0"/>
              </a:rPr>
              <a:t>. La </a:t>
            </a: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rueda delantera más grande proporciona control.</a:t>
            </a:r>
            <a:r>
              <a:rPr lang="es-AR" sz="1050" b="1" kern="100" dirty="0">
                <a:latin typeface="Segoe Print" panose="02000600000000000000" pitchFamily="2" charset="0"/>
                <a:ea typeface="Calibri" panose="020F0502020204030204" pitchFamily="34" charset="0"/>
                <a:cs typeface="Times New Roman" panose="02020603050405020304" pitchFamily="18" charset="0"/>
              </a:rPr>
              <a:t> </a:t>
            </a:r>
            <a:r>
              <a:rPr lang="es-AR" sz="1050" b="1" kern="100" dirty="0" err="1">
                <a:latin typeface="Segoe Print" panose="02000600000000000000" pitchFamily="2" charset="0"/>
                <a:ea typeface="Calibri" panose="020F0502020204030204" pitchFamily="34" charset="0"/>
                <a:cs typeface="Times New Roman" panose="02020603050405020304" pitchFamily="18" charset="0"/>
              </a:rPr>
              <a:t>Diametro</a:t>
            </a:r>
            <a:r>
              <a:rPr lang="es-AR" sz="1050" b="1" kern="100" dirty="0">
                <a:latin typeface="Segoe Print" panose="02000600000000000000" pitchFamily="2" charset="0"/>
                <a:ea typeface="Calibri" panose="020F0502020204030204" pitchFamily="34" charset="0"/>
                <a:cs typeface="Times New Roman" panose="02020603050405020304" pitchFamily="18" charset="0"/>
              </a:rPr>
              <a:t> llanta delantera 20 cm, traseras 15.5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Características: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-Edad recomendada a partir de 2 años a 6 años.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-Soporta 25 kg.</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-Altura aproximada piso al asiento 28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-Medidas ensamblado: Alto 44 cm, Ancho 35 cm, Largo 62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-Mango texturizado: el agarre se sentirá más cómodo.</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-Llanta antideslizante resistente al desgaste.</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-Estructura del triángulo: la estructura del triángulo seguro, estabilidad, dureza, alta durabilidad y bebé en la etapa de aprendizaje sin deformar la rueda auxiliar para evitar que se caiga.</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-Soporte de acero al carbono: soporte de aluminio, duradero y duradero, absorción de golpes.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-Requiere ensamblado.</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MEDIDAS GENERALES DEL PRODUCTO:</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Ancho: 45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Altura: 58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Largo / profundidad: 65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Pedales: 6.5 x 6.5 x 1.5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Altura del asiento al piso: 33 cm</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Asiento: 25 x 20 cm</a:t>
            </a: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40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5E20A1-F8C5-3873-EE3D-CE08C24E5705}"/>
              </a:ext>
            </a:extLst>
          </p:cNvPr>
          <p:cNvPicPr>
            <a:picLocks noChangeAspect="1"/>
          </p:cNvPicPr>
          <p:nvPr/>
        </p:nvPicPr>
        <p:blipFill>
          <a:blip r:embed="rId2"/>
          <a:stretch>
            <a:fillRect/>
          </a:stretch>
        </p:blipFill>
        <p:spPr>
          <a:xfrm>
            <a:off x="8126161" y="3610946"/>
            <a:ext cx="3462459" cy="3008012"/>
          </a:xfrm>
          <a:prstGeom prst="rect">
            <a:avLst/>
          </a:prstGeom>
        </p:spPr>
      </p:pic>
      <p:pic>
        <p:nvPicPr>
          <p:cNvPr id="5" name="Imagen 4">
            <a:extLst>
              <a:ext uri="{FF2B5EF4-FFF2-40B4-BE49-F238E27FC236}">
                <a16:creationId xmlns:a16="http://schemas.microsoft.com/office/drawing/2014/main" id="{5234E6DF-E6BF-A8D8-5037-320353AFB5FD}"/>
              </a:ext>
            </a:extLst>
          </p:cNvPr>
          <p:cNvPicPr>
            <a:picLocks noChangeAspect="1"/>
          </p:cNvPicPr>
          <p:nvPr/>
        </p:nvPicPr>
        <p:blipFill>
          <a:blip r:embed="rId3"/>
          <a:stretch>
            <a:fillRect/>
          </a:stretch>
        </p:blipFill>
        <p:spPr>
          <a:xfrm>
            <a:off x="8126161" y="139960"/>
            <a:ext cx="3540203" cy="3289040"/>
          </a:xfrm>
          <a:prstGeom prst="rect">
            <a:avLst/>
          </a:prstGeom>
        </p:spPr>
      </p:pic>
      <p:pic>
        <p:nvPicPr>
          <p:cNvPr id="7" name="Imagen 6">
            <a:extLst>
              <a:ext uri="{FF2B5EF4-FFF2-40B4-BE49-F238E27FC236}">
                <a16:creationId xmlns:a16="http://schemas.microsoft.com/office/drawing/2014/main" id="{20C8426F-1C24-7E01-525F-EE23BFD2723A}"/>
              </a:ext>
            </a:extLst>
          </p:cNvPr>
          <p:cNvPicPr>
            <a:picLocks noChangeAspect="1"/>
          </p:cNvPicPr>
          <p:nvPr/>
        </p:nvPicPr>
        <p:blipFill>
          <a:blip r:embed="rId4"/>
          <a:stretch>
            <a:fillRect/>
          </a:stretch>
        </p:blipFill>
        <p:spPr>
          <a:xfrm>
            <a:off x="660175" y="498608"/>
            <a:ext cx="6811326" cy="5506218"/>
          </a:xfrm>
          <a:prstGeom prst="rect">
            <a:avLst/>
          </a:prstGeom>
        </p:spPr>
      </p:pic>
    </p:spTree>
    <p:extLst>
      <p:ext uri="{BB962C8B-B14F-4D97-AF65-F5344CB8AC3E}">
        <p14:creationId xmlns:p14="http://schemas.microsoft.com/office/powerpoint/2010/main" val="1559694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C528FC-0C9D-3193-A641-8243087FE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63" y="1101010"/>
            <a:ext cx="4804520" cy="4319063"/>
          </a:xfrm>
          <a:prstGeom prst="rect">
            <a:avLst/>
          </a:prstGeom>
        </p:spPr>
      </p:pic>
      <p:pic>
        <p:nvPicPr>
          <p:cNvPr id="5" name="Imagen 4">
            <a:extLst>
              <a:ext uri="{FF2B5EF4-FFF2-40B4-BE49-F238E27FC236}">
                <a16:creationId xmlns:a16="http://schemas.microsoft.com/office/drawing/2014/main" id="{45A00B18-157E-BB8B-0C19-3E731099F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676" y="1090182"/>
            <a:ext cx="5542261" cy="4329891"/>
          </a:xfrm>
          <a:prstGeom prst="rect">
            <a:avLst/>
          </a:prstGeom>
        </p:spPr>
      </p:pic>
    </p:spTree>
    <p:extLst>
      <p:ext uri="{BB962C8B-B14F-4D97-AF65-F5344CB8AC3E}">
        <p14:creationId xmlns:p14="http://schemas.microsoft.com/office/powerpoint/2010/main" val="226790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3AB6D5-803A-6719-D82F-2166096D6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671" y="233265"/>
            <a:ext cx="3494623" cy="3003192"/>
          </a:xfrm>
          <a:prstGeom prst="rect">
            <a:avLst/>
          </a:prstGeom>
        </p:spPr>
      </p:pic>
      <p:pic>
        <p:nvPicPr>
          <p:cNvPr id="9" name="Imagen 8">
            <a:extLst>
              <a:ext uri="{FF2B5EF4-FFF2-40B4-BE49-F238E27FC236}">
                <a16:creationId xmlns:a16="http://schemas.microsoft.com/office/drawing/2014/main" id="{1A467CFD-B149-FF31-211F-36069DF44E54}"/>
              </a:ext>
            </a:extLst>
          </p:cNvPr>
          <p:cNvPicPr>
            <a:picLocks noChangeAspect="1"/>
          </p:cNvPicPr>
          <p:nvPr/>
        </p:nvPicPr>
        <p:blipFill>
          <a:blip r:embed="rId3"/>
          <a:stretch>
            <a:fillRect/>
          </a:stretch>
        </p:blipFill>
        <p:spPr>
          <a:xfrm>
            <a:off x="4479996" y="233265"/>
            <a:ext cx="7277333" cy="6481375"/>
          </a:xfrm>
          <a:prstGeom prst="rect">
            <a:avLst/>
          </a:prstGeom>
        </p:spPr>
      </p:pic>
      <p:pic>
        <p:nvPicPr>
          <p:cNvPr id="11" name="Imagen 10">
            <a:extLst>
              <a:ext uri="{FF2B5EF4-FFF2-40B4-BE49-F238E27FC236}">
                <a16:creationId xmlns:a16="http://schemas.microsoft.com/office/drawing/2014/main" id="{FA0E83B0-F359-99D7-E9DF-CF87F5528E5C}"/>
              </a:ext>
            </a:extLst>
          </p:cNvPr>
          <p:cNvPicPr>
            <a:picLocks noChangeAspect="1"/>
          </p:cNvPicPr>
          <p:nvPr/>
        </p:nvPicPr>
        <p:blipFill>
          <a:blip r:embed="rId4"/>
          <a:stretch>
            <a:fillRect/>
          </a:stretch>
        </p:blipFill>
        <p:spPr>
          <a:xfrm>
            <a:off x="434670" y="3388278"/>
            <a:ext cx="3494623" cy="3326361"/>
          </a:xfrm>
          <a:prstGeom prst="rect">
            <a:avLst/>
          </a:prstGeom>
        </p:spPr>
      </p:pic>
    </p:spTree>
    <p:extLst>
      <p:ext uri="{BB962C8B-B14F-4D97-AF65-F5344CB8AC3E}">
        <p14:creationId xmlns:p14="http://schemas.microsoft.com/office/powerpoint/2010/main" val="82635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346BD5-5B77-FEEB-B5D3-AA5FB6318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1" y="1119674"/>
            <a:ext cx="5316946" cy="4376057"/>
          </a:xfrm>
          <a:prstGeom prst="rect">
            <a:avLst/>
          </a:prstGeom>
        </p:spPr>
      </p:pic>
      <p:pic>
        <p:nvPicPr>
          <p:cNvPr id="5" name="Imagen 4">
            <a:extLst>
              <a:ext uri="{FF2B5EF4-FFF2-40B4-BE49-F238E27FC236}">
                <a16:creationId xmlns:a16="http://schemas.microsoft.com/office/drawing/2014/main" id="{0CC1A20D-A81E-F5EB-6033-C445FAD48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629" y="1119674"/>
            <a:ext cx="5205718" cy="4376057"/>
          </a:xfrm>
          <a:prstGeom prst="rect">
            <a:avLst/>
          </a:prstGeom>
        </p:spPr>
      </p:pic>
    </p:spTree>
    <p:extLst>
      <p:ext uri="{BB962C8B-B14F-4D97-AF65-F5344CB8AC3E}">
        <p14:creationId xmlns:p14="http://schemas.microsoft.com/office/powerpoint/2010/main" val="203219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BF3D088-C723-3233-4AE6-CCC1B1DBD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98" y="261257"/>
            <a:ext cx="3433215" cy="2893199"/>
          </a:xfrm>
          <a:prstGeom prst="rect">
            <a:avLst/>
          </a:prstGeom>
        </p:spPr>
      </p:pic>
      <p:pic>
        <p:nvPicPr>
          <p:cNvPr id="3" name="Imagen 2">
            <a:extLst>
              <a:ext uri="{FF2B5EF4-FFF2-40B4-BE49-F238E27FC236}">
                <a16:creationId xmlns:a16="http://schemas.microsoft.com/office/drawing/2014/main" id="{EF0CF451-72CF-52D4-A5B3-A329CA78C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68" y="3600734"/>
            <a:ext cx="3253273" cy="2902763"/>
          </a:xfrm>
          <a:prstGeom prst="rect">
            <a:avLst/>
          </a:prstGeom>
        </p:spPr>
      </p:pic>
      <p:pic>
        <p:nvPicPr>
          <p:cNvPr id="7" name="Imagen 6">
            <a:extLst>
              <a:ext uri="{FF2B5EF4-FFF2-40B4-BE49-F238E27FC236}">
                <a16:creationId xmlns:a16="http://schemas.microsoft.com/office/drawing/2014/main" id="{C30610FE-938B-C515-7D7E-1D33BC140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005" y="1343608"/>
            <a:ext cx="4686444" cy="4525347"/>
          </a:xfrm>
          <a:prstGeom prst="rect">
            <a:avLst/>
          </a:prstGeom>
        </p:spPr>
      </p:pic>
      <p:pic>
        <p:nvPicPr>
          <p:cNvPr id="4" name="Imagen 3">
            <a:extLst>
              <a:ext uri="{FF2B5EF4-FFF2-40B4-BE49-F238E27FC236}">
                <a16:creationId xmlns:a16="http://schemas.microsoft.com/office/drawing/2014/main" id="{F6EE9AF6-CE33-F442-D19B-18143613D4ED}"/>
              </a:ext>
            </a:extLst>
          </p:cNvPr>
          <p:cNvPicPr>
            <a:picLocks noChangeAspect="1"/>
          </p:cNvPicPr>
          <p:nvPr/>
        </p:nvPicPr>
        <p:blipFill>
          <a:blip r:embed="rId5"/>
          <a:stretch>
            <a:fillRect/>
          </a:stretch>
        </p:blipFill>
        <p:spPr>
          <a:xfrm>
            <a:off x="3964102" y="261257"/>
            <a:ext cx="3183147" cy="2897215"/>
          </a:xfrm>
          <a:prstGeom prst="rect">
            <a:avLst/>
          </a:prstGeom>
        </p:spPr>
      </p:pic>
      <p:pic>
        <p:nvPicPr>
          <p:cNvPr id="6" name="Imagen 5">
            <a:extLst>
              <a:ext uri="{FF2B5EF4-FFF2-40B4-BE49-F238E27FC236}">
                <a16:creationId xmlns:a16="http://schemas.microsoft.com/office/drawing/2014/main" id="{908213F3-B187-9DAB-DEAB-20D784C53B99}"/>
              </a:ext>
            </a:extLst>
          </p:cNvPr>
          <p:cNvPicPr>
            <a:picLocks noChangeAspect="1"/>
          </p:cNvPicPr>
          <p:nvPr/>
        </p:nvPicPr>
        <p:blipFill>
          <a:blip r:embed="rId6"/>
          <a:stretch>
            <a:fillRect/>
          </a:stretch>
        </p:blipFill>
        <p:spPr>
          <a:xfrm>
            <a:off x="3928488" y="3606281"/>
            <a:ext cx="3185942" cy="2897216"/>
          </a:xfrm>
          <a:prstGeom prst="rect">
            <a:avLst/>
          </a:prstGeom>
        </p:spPr>
      </p:pic>
    </p:spTree>
    <p:extLst>
      <p:ext uri="{BB962C8B-B14F-4D97-AF65-F5344CB8AC3E}">
        <p14:creationId xmlns:p14="http://schemas.microsoft.com/office/powerpoint/2010/main" val="2340348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8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22E2A14-4665-7EAA-DD63-4BA89C5D316D}"/>
              </a:ext>
            </a:extLst>
          </p:cNvPr>
          <p:cNvPicPr>
            <a:picLocks noChangeAspect="1"/>
          </p:cNvPicPr>
          <p:nvPr/>
        </p:nvPicPr>
        <p:blipFill>
          <a:blip r:embed="rId2"/>
          <a:stretch>
            <a:fillRect/>
          </a:stretch>
        </p:blipFill>
        <p:spPr>
          <a:xfrm>
            <a:off x="5099681" y="4572747"/>
            <a:ext cx="1992637" cy="2177745"/>
          </a:xfrm>
          <a:prstGeom prst="rect">
            <a:avLst/>
          </a:prstGeom>
        </p:spPr>
      </p:pic>
      <p:pic>
        <p:nvPicPr>
          <p:cNvPr id="7" name="Imagen 6">
            <a:extLst>
              <a:ext uri="{FF2B5EF4-FFF2-40B4-BE49-F238E27FC236}">
                <a16:creationId xmlns:a16="http://schemas.microsoft.com/office/drawing/2014/main" id="{E785A734-369C-13D7-BA0E-D2664BE85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841" y="654492"/>
            <a:ext cx="5135880" cy="6096000"/>
          </a:xfrm>
          <a:prstGeom prst="rect">
            <a:avLst/>
          </a:prstGeom>
        </p:spPr>
      </p:pic>
      <p:pic>
        <p:nvPicPr>
          <p:cNvPr id="9" name="Imagen 8">
            <a:extLst>
              <a:ext uri="{FF2B5EF4-FFF2-40B4-BE49-F238E27FC236}">
                <a16:creationId xmlns:a16="http://schemas.microsoft.com/office/drawing/2014/main" id="{4F2CC679-A172-9E3B-5D23-3ECB2688CB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2340" y="4572747"/>
            <a:ext cx="1761820" cy="2177745"/>
          </a:xfrm>
          <a:prstGeom prst="rect">
            <a:avLst/>
          </a:prstGeom>
        </p:spPr>
      </p:pic>
      <p:sp>
        <p:nvSpPr>
          <p:cNvPr id="11" name="CuadroTexto 10">
            <a:extLst>
              <a:ext uri="{FF2B5EF4-FFF2-40B4-BE49-F238E27FC236}">
                <a16:creationId xmlns:a16="http://schemas.microsoft.com/office/drawing/2014/main" id="{6CFC1002-08C1-2E29-62DD-C69969CBD7E0}"/>
              </a:ext>
            </a:extLst>
          </p:cNvPr>
          <p:cNvSpPr txBox="1"/>
          <p:nvPr/>
        </p:nvSpPr>
        <p:spPr>
          <a:xfrm>
            <a:off x="150100" y="213623"/>
            <a:ext cx="6728614" cy="6017032"/>
          </a:xfrm>
          <a:prstGeom prst="rect">
            <a:avLst/>
          </a:prstGeom>
          <a:noFill/>
        </p:spPr>
        <p:txBody>
          <a:bodyPr wrap="square">
            <a:spAutoFit/>
          </a:bodyPr>
          <a:lstStyle/>
          <a:p>
            <a:r>
              <a:rPr lang="es-AR" sz="1600" b="1" kern="100" dirty="0">
                <a:effectLst/>
                <a:latin typeface="Segoe Print" panose="02000600000000000000" pitchFamily="2" charset="0"/>
                <a:ea typeface="Calibri" panose="020F0502020204030204" pitchFamily="34" charset="0"/>
                <a:cs typeface="Times New Roman" panose="02020603050405020304" pitchFamily="18" charset="0"/>
              </a:rPr>
              <a:t>Triciclo Tipo </a:t>
            </a:r>
            <a:r>
              <a:rPr lang="es-AR" sz="1600" b="1" kern="100" dirty="0" err="1">
                <a:effectLst/>
                <a:latin typeface="Segoe Print" panose="02000600000000000000" pitchFamily="2" charset="0"/>
                <a:ea typeface="Calibri" panose="020F0502020204030204" pitchFamily="34" charset="0"/>
                <a:cs typeface="Times New Roman" panose="02020603050405020304" pitchFamily="18" charset="0"/>
              </a:rPr>
              <a:t>Carreola</a:t>
            </a:r>
            <a:r>
              <a:rPr lang="es-AR" sz="1600" b="1" kern="100" dirty="0">
                <a:effectLst/>
                <a:latin typeface="Segoe Print" panose="02000600000000000000" pitchFamily="2" charset="0"/>
                <a:ea typeface="Calibri" panose="020F0502020204030204" pitchFamily="34" charset="0"/>
                <a:cs typeface="Times New Roman" panose="02020603050405020304" pitchFamily="18" charset="0"/>
              </a:rPr>
              <a:t> Plegable </a:t>
            </a:r>
            <a:r>
              <a:rPr lang="es-AR" sz="1600" b="1" kern="100" dirty="0" err="1">
                <a:effectLst/>
                <a:latin typeface="Segoe Print" panose="02000600000000000000" pitchFamily="2" charset="0"/>
                <a:ea typeface="Calibri" panose="020F0502020204030204" pitchFamily="34" charset="0"/>
                <a:cs typeface="Times New Roman" panose="02020603050405020304" pitchFamily="18" charset="0"/>
              </a:rPr>
              <a:t>Portatil</a:t>
            </a:r>
            <a:r>
              <a:rPr lang="es-AR" sz="1600" b="1" kern="100" dirty="0">
                <a:effectLst/>
                <a:latin typeface="Segoe Print" panose="02000600000000000000" pitchFamily="2" charset="0"/>
                <a:ea typeface="Calibri" panose="020F0502020204030204" pitchFamily="34" charset="0"/>
                <a:cs typeface="Times New Roman" panose="02020603050405020304" pitchFamily="18" charset="0"/>
              </a:rPr>
              <a:t> Reclinable 2 En 1 </a:t>
            </a:r>
          </a:p>
          <a:p>
            <a:br>
              <a:rPr lang="es-AR" sz="120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1) Modo de asistencia para padres </a:t>
            </a:r>
            <a:r>
              <a:rPr lang="es-AR" sz="1050" b="1" kern="100" dirty="0" err="1">
                <a:effectLst/>
                <a:latin typeface="Segoe Print" panose="02000600000000000000" pitchFamily="2" charset="0"/>
                <a:ea typeface="Calibri" panose="020F0502020204030204" pitchFamily="34" charset="0"/>
                <a:cs typeface="Times New Roman" panose="02020603050405020304" pitchFamily="18" charset="0"/>
              </a:rPr>
              <a:t>push</a:t>
            </a: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carriola: el enlace de la varilla de empuje trasera a la rueda delantera, la dirección está totalmente controlada por los padres. </a:t>
            </a: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2) Modo de triciclo de pedal: los pedales en la rueda delantera permiten que su niño pequeño practique pedalear, andar el triciclo de forma independiente.</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-Marco de acero de alto carbono de primera calidad con una estructura triangular extremadamente estable y soldadura fina avanzada, puede soportar un peso de 50 kg.</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-Asiento ajustable. El asiento puede moverse hacia adelante y hacia atrás, de acuerdo con el desarrollo de crecimiento de su hijo. El reposapiés plegable debajo del asiento, es seguro para descansar los pies de los niños en el modo de empuje de los padres.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-Rueda de espuma resistente al desgaste</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Este triciclo para niños pequeños cuenta con ruedas de espuma EVA, lo que le permite empujar a los niños en el paseo marítimo, la carretera de cemento, la carretera asfaltada o la carretera mimada fácilmente.</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-Diseño cuidadoso</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Manillar con cubierta de esponja anticolisión, empuñadura antideslizante y pedales. El orificio en el respaldo del asiento, fácil de levantar, también es muy conveniente para transportar, lo que facilita el uso en interiores y exteriores.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-Espacios de almacenamiento. Las cestas de almacenamiento delanteras y traseras pueden almacenar sus pertenencias, como juguetes, refrigerios y artículos esenciales.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-Especificaciones:</a:t>
            </a:r>
            <a:b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Tamaño del producto: </a:t>
            </a: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70cm x  47cm x 55-85 cm</a:t>
            </a: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050" b="1" dirty="0">
                <a:effectLst/>
                <a:latin typeface="Segoe Print" panose="02000600000000000000" pitchFamily="2" charset="0"/>
                <a:ea typeface="Calibri" panose="020F0502020204030204" pitchFamily="34" charset="0"/>
                <a:cs typeface="Times New Roman" panose="02020603050405020304" pitchFamily="18" charset="0"/>
              </a:rPr>
              <a:t>Peso: 4700 g</a:t>
            </a:r>
            <a:br>
              <a:rPr lang="es-AR" sz="1050" b="1" dirty="0">
                <a:effectLst/>
                <a:latin typeface="Segoe Print" panose="02000600000000000000" pitchFamily="2" charset="0"/>
                <a:ea typeface="Calibri" panose="020F0502020204030204" pitchFamily="34" charset="0"/>
                <a:cs typeface="Times New Roman" panose="02020603050405020304" pitchFamily="18" charset="0"/>
              </a:rPr>
            </a:br>
            <a:r>
              <a:rPr lang="es-AR" sz="1050" b="1" dirty="0">
                <a:effectLst/>
                <a:latin typeface="Segoe Print" panose="02000600000000000000" pitchFamily="2" charset="0"/>
                <a:ea typeface="Calibri" panose="020F0502020204030204" pitchFamily="34" charset="0"/>
                <a:cs typeface="Times New Roman" panose="02020603050405020304" pitchFamily="18" charset="0"/>
              </a:rPr>
              <a:t>Edad aplicable: bebé de 1 a 6 años</a:t>
            </a:r>
            <a:br>
              <a:rPr lang="es-AR" sz="1050" b="1" dirty="0">
                <a:effectLst/>
                <a:latin typeface="Segoe Print" panose="02000600000000000000" pitchFamily="2" charset="0"/>
                <a:ea typeface="Calibri" panose="020F0502020204030204" pitchFamily="34" charset="0"/>
                <a:cs typeface="Times New Roman" panose="02020603050405020304" pitchFamily="18" charset="0"/>
              </a:rPr>
            </a:br>
            <a:r>
              <a:rPr lang="es-AR" sz="1050" b="1" dirty="0">
                <a:effectLst/>
                <a:latin typeface="Segoe Print" panose="02000600000000000000" pitchFamily="2" charset="0"/>
                <a:ea typeface="Calibri" panose="020F0502020204030204" pitchFamily="34" charset="0"/>
                <a:cs typeface="Times New Roman" panose="02020603050405020304" pitchFamily="18" charset="0"/>
              </a:rPr>
              <a:t>Carga del producto: aproximadamente 50 kg</a:t>
            </a:r>
            <a:br>
              <a:rPr lang="es-AR" sz="1050" b="1" dirty="0">
                <a:effectLst/>
                <a:latin typeface="Segoe Print" panose="02000600000000000000" pitchFamily="2" charset="0"/>
                <a:ea typeface="Calibri" panose="020F0502020204030204" pitchFamily="34" charset="0"/>
                <a:cs typeface="Times New Roman" panose="02020603050405020304" pitchFamily="18" charset="0"/>
              </a:rPr>
            </a:br>
            <a:r>
              <a:rPr lang="es-AR" sz="1050" b="1" dirty="0">
                <a:effectLst/>
                <a:latin typeface="Segoe Print" panose="02000600000000000000" pitchFamily="2" charset="0"/>
                <a:ea typeface="Calibri" panose="020F0502020204030204" pitchFamily="34" charset="0"/>
                <a:cs typeface="Times New Roman" panose="02020603050405020304" pitchFamily="18" charset="0"/>
              </a:rPr>
              <a:t>Altura adecuada: 80-120 cm</a:t>
            </a:r>
            <a:endParaRPr lang="es-AR" sz="1400" dirty="0">
              <a:latin typeface="Segoe Print" panose="02000600000000000000" pitchFamily="2" charset="0"/>
            </a:endParaRPr>
          </a:p>
        </p:txBody>
      </p:sp>
    </p:spTree>
    <p:extLst>
      <p:ext uri="{BB962C8B-B14F-4D97-AF65-F5344CB8AC3E}">
        <p14:creationId xmlns:p14="http://schemas.microsoft.com/office/powerpoint/2010/main" val="53720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F13E0FB-CE8D-8621-751D-50EBC4E93CCF}"/>
              </a:ext>
            </a:extLst>
          </p:cNvPr>
          <p:cNvPicPr>
            <a:picLocks noChangeAspect="1"/>
          </p:cNvPicPr>
          <p:nvPr/>
        </p:nvPicPr>
        <p:blipFill>
          <a:blip r:embed="rId2"/>
          <a:stretch>
            <a:fillRect/>
          </a:stretch>
        </p:blipFill>
        <p:spPr>
          <a:xfrm>
            <a:off x="918330" y="70932"/>
            <a:ext cx="6030881" cy="6591125"/>
          </a:xfrm>
          <a:prstGeom prst="rect">
            <a:avLst/>
          </a:prstGeom>
        </p:spPr>
      </p:pic>
      <p:pic>
        <p:nvPicPr>
          <p:cNvPr id="4" name="Imagen 3">
            <a:extLst>
              <a:ext uri="{FF2B5EF4-FFF2-40B4-BE49-F238E27FC236}">
                <a16:creationId xmlns:a16="http://schemas.microsoft.com/office/drawing/2014/main" id="{60DFE123-525C-052D-0F93-4E39FBB7E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8434" y="70932"/>
            <a:ext cx="2916415" cy="3187339"/>
          </a:xfrm>
          <a:prstGeom prst="rect">
            <a:avLst/>
          </a:prstGeom>
        </p:spPr>
      </p:pic>
      <p:pic>
        <p:nvPicPr>
          <p:cNvPr id="8" name="Imagen 7">
            <a:extLst>
              <a:ext uri="{FF2B5EF4-FFF2-40B4-BE49-F238E27FC236}">
                <a16:creationId xmlns:a16="http://schemas.microsoft.com/office/drawing/2014/main" id="{D24784BE-F0BE-4D55-2AA0-68E48FDD5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491" y="3319540"/>
            <a:ext cx="3342517" cy="3342517"/>
          </a:xfrm>
          <a:prstGeom prst="rect">
            <a:avLst/>
          </a:prstGeom>
        </p:spPr>
      </p:pic>
    </p:spTree>
    <p:extLst>
      <p:ext uri="{BB962C8B-B14F-4D97-AF65-F5344CB8AC3E}">
        <p14:creationId xmlns:p14="http://schemas.microsoft.com/office/powerpoint/2010/main" val="1989837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A228D15-41E7-1947-E683-A3D89C67C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25" y="309217"/>
            <a:ext cx="4386554" cy="6239566"/>
          </a:xfrm>
          <a:prstGeom prst="rect">
            <a:avLst/>
          </a:prstGeom>
        </p:spPr>
      </p:pic>
      <p:pic>
        <p:nvPicPr>
          <p:cNvPr id="5" name="Imagen 4">
            <a:extLst>
              <a:ext uri="{FF2B5EF4-FFF2-40B4-BE49-F238E27FC236}">
                <a16:creationId xmlns:a16="http://schemas.microsoft.com/office/drawing/2014/main" id="{78E01155-C4F0-A0DF-E77C-55D8B4973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107" y="309217"/>
            <a:ext cx="3802380" cy="3489960"/>
          </a:xfrm>
          <a:prstGeom prst="rect">
            <a:avLst/>
          </a:prstGeom>
        </p:spPr>
      </p:pic>
      <p:pic>
        <p:nvPicPr>
          <p:cNvPr id="9" name="Imagen 8">
            <a:extLst>
              <a:ext uri="{FF2B5EF4-FFF2-40B4-BE49-F238E27FC236}">
                <a16:creationId xmlns:a16="http://schemas.microsoft.com/office/drawing/2014/main" id="{6B348FA0-0C77-8BA8-D6D7-3A54CF1A54AB}"/>
              </a:ext>
            </a:extLst>
          </p:cNvPr>
          <p:cNvPicPr>
            <a:picLocks noChangeAspect="1"/>
          </p:cNvPicPr>
          <p:nvPr/>
        </p:nvPicPr>
        <p:blipFill>
          <a:blip r:embed="rId4"/>
          <a:stretch>
            <a:fillRect/>
          </a:stretch>
        </p:blipFill>
        <p:spPr>
          <a:xfrm>
            <a:off x="8553915" y="309217"/>
            <a:ext cx="3489960" cy="3489960"/>
          </a:xfrm>
          <a:prstGeom prst="rect">
            <a:avLst/>
          </a:prstGeom>
        </p:spPr>
      </p:pic>
      <p:pic>
        <p:nvPicPr>
          <p:cNvPr id="11" name="Imagen 10">
            <a:extLst>
              <a:ext uri="{FF2B5EF4-FFF2-40B4-BE49-F238E27FC236}">
                <a16:creationId xmlns:a16="http://schemas.microsoft.com/office/drawing/2014/main" id="{2F4BC4F6-27B7-02FC-49AE-49E61D042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8155" y="3890259"/>
            <a:ext cx="2279168" cy="2658524"/>
          </a:xfrm>
          <a:prstGeom prst="rect">
            <a:avLst/>
          </a:prstGeom>
        </p:spPr>
      </p:pic>
      <p:pic>
        <p:nvPicPr>
          <p:cNvPr id="17" name="Imagen 16">
            <a:extLst>
              <a:ext uri="{FF2B5EF4-FFF2-40B4-BE49-F238E27FC236}">
                <a16:creationId xmlns:a16="http://schemas.microsoft.com/office/drawing/2014/main" id="{2A224A3B-42F0-5C07-7581-D1BC649F454A}"/>
              </a:ext>
            </a:extLst>
          </p:cNvPr>
          <p:cNvPicPr>
            <a:picLocks noChangeAspect="1"/>
          </p:cNvPicPr>
          <p:nvPr/>
        </p:nvPicPr>
        <p:blipFill>
          <a:blip r:embed="rId6"/>
          <a:stretch>
            <a:fillRect/>
          </a:stretch>
        </p:blipFill>
        <p:spPr>
          <a:xfrm>
            <a:off x="8589767" y="3890259"/>
            <a:ext cx="3465043" cy="2658524"/>
          </a:xfrm>
          <a:prstGeom prst="rect">
            <a:avLst/>
          </a:prstGeom>
        </p:spPr>
      </p:pic>
    </p:spTree>
    <p:extLst>
      <p:ext uri="{BB962C8B-B14F-4D97-AF65-F5344CB8AC3E}">
        <p14:creationId xmlns:p14="http://schemas.microsoft.com/office/powerpoint/2010/main" val="2009186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E0B742-B381-3524-C30B-2AA6EEB4B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90" y="401216"/>
            <a:ext cx="5896947" cy="5896947"/>
          </a:xfrm>
          <a:prstGeom prst="rect">
            <a:avLst/>
          </a:prstGeom>
        </p:spPr>
      </p:pic>
      <p:pic>
        <p:nvPicPr>
          <p:cNvPr id="5" name="Imagen 4">
            <a:extLst>
              <a:ext uri="{FF2B5EF4-FFF2-40B4-BE49-F238E27FC236}">
                <a16:creationId xmlns:a16="http://schemas.microsoft.com/office/drawing/2014/main" id="{CFEE539C-7DB3-1483-8964-9226523C0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01216"/>
            <a:ext cx="5938475" cy="5896947"/>
          </a:xfrm>
          <a:prstGeom prst="rect">
            <a:avLst/>
          </a:prstGeom>
        </p:spPr>
      </p:pic>
    </p:spTree>
    <p:extLst>
      <p:ext uri="{BB962C8B-B14F-4D97-AF65-F5344CB8AC3E}">
        <p14:creationId xmlns:p14="http://schemas.microsoft.com/office/powerpoint/2010/main" val="1868256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3648A9-5C2E-D5F1-85B7-637AE2F87478}"/>
              </a:ext>
            </a:extLst>
          </p:cNvPr>
          <p:cNvPicPr>
            <a:picLocks noChangeAspect="1"/>
          </p:cNvPicPr>
          <p:nvPr/>
        </p:nvPicPr>
        <p:blipFill>
          <a:blip r:embed="rId2"/>
          <a:stretch>
            <a:fillRect/>
          </a:stretch>
        </p:blipFill>
        <p:spPr>
          <a:xfrm>
            <a:off x="4844501" y="3826267"/>
            <a:ext cx="3288709" cy="2824700"/>
          </a:xfrm>
          <a:prstGeom prst="rect">
            <a:avLst/>
          </a:prstGeom>
        </p:spPr>
      </p:pic>
      <p:pic>
        <p:nvPicPr>
          <p:cNvPr id="5" name="Imagen 4">
            <a:extLst>
              <a:ext uri="{FF2B5EF4-FFF2-40B4-BE49-F238E27FC236}">
                <a16:creationId xmlns:a16="http://schemas.microsoft.com/office/drawing/2014/main" id="{E82AE090-45DA-9FCC-3B7B-A53BB5DC0451}"/>
              </a:ext>
            </a:extLst>
          </p:cNvPr>
          <p:cNvPicPr>
            <a:picLocks noChangeAspect="1"/>
          </p:cNvPicPr>
          <p:nvPr/>
        </p:nvPicPr>
        <p:blipFill>
          <a:blip r:embed="rId3"/>
          <a:stretch>
            <a:fillRect/>
          </a:stretch>
        </p:blipFill>
        <p:spPr>
          <a:xfrm>
            <a:off x="351454" y="3826267"/>
            <a:ext cx="3774563" cy="2824700"/>
          </a:xfrm>
          <a:prstGeom prst="rect">
            <a:avLst/>
          </a:prstGeom>
        </p:spPr>
      </p:pic>
      <p:pic>
        <p:nvPicPr>
          <p:cNvPr id="7" name="Imagen 6">
            <a:extLst>
              <a:ext uri="{FF2B5EF4-FFF2-40B4-BE49-F238E27FC236}">
                <a16:creationId xmlns:a16="http://schemas.microsoft.com/office/drawing/2014/main" id="{7AA81ED5-4040-C40C-10D5-E0CDFD47056E}"/>
              </a:ext>
            </a:extLst>
          </p:cNvPr>
          <p:cNvPicPr>
            <a:picLocks noChangeAspect="1"/>
          </p:cNvPicPr>
          <p:nvPr/>
        </p:nvPicPr>
        <p:blipFill>
          <a:blip r:embed="rId4"/>
          <a:stretch>
            <a:fillRect/>
          </a:stretch>
        </p:blipFill>
        <p:spPr>
          <a:xfrm>
            <a:off x="9050455" y="3826267"/>
            <a:ext cx="2790091" cy="2790091"/>
          </a:xfrm>
          <a:prstGeom prst="rect">
            <a:avLst/>
          </a:prstGeom>
        </p:spPr>
      </p:pic>
      <p:pic>
        <p:nvPicPr>
          <p:cNvPr id="9" name="Imagen 8">
            <a:extLst>
              <a:ext uri="{FF2B5EF4-FFF2-40B4-BE49-F238E27FC236}">
                <a16:creationId xmlns:a16="http://schemas.microsoft.com/office/drawing/2014/main" id="{2D9FEF11-8BB4-4DE2-2F22-85A6BB610214}"/>
              </a:ext>
            </a:extLst>
          </p:cNvPr>
          <p:cNvPicPr>
            <a:picLocks noChangeAspect="1"/>
          </p:cNvPicPr>
          <p:nvPr/>
        </p:nvPicPr>
        <p:blipFill>
          <a:blip r:embed="rId5"/>
          <a:stretch>
            <a:fillRect/>
          </a:stretch>
        </p:blipFill>
        <p:spPr>
          <a:xfrm>
            <a:off x="6284155" y="136386"/>
            <a:ext cx="2236741" cy="3292614"/>
          </a:xfrm>
          <a:prstGeom prst="rect">
            <a:avLst/>
          </a:prstGeom>
        </p:spPr>
      </p:pic>
      <p:pic>
        <p:nvPicPr>
          <p:cNvPr id="11" name="Imagen 10">
            <a:extLst>
              <a:ext uri="{FF2B5EF4-FFF2-40B4-BE49-F238E27FC236}">
                <a16:creationId xmlns:a16="http://schemas.microsoft.com/office/drawing/2014/main" id="{CA2B4229-6757-93BF-60CA-81422C338302}"/>
              </a:ext>
            </a:extLst>
          </p:cNvPr>
          <p:cNvPicPr>
            <a:picLocks noChangeAspect="1"/>
          </p:cNvPicPr>
          <p:nvPr/>
        </p:nvPicPr>
        <p:blipFill>
          <a:blip r:embed="rId6"/>
          <a:stretch>
            <a:fillRect/>
          </a:stretch>
        </p:blipFill>
        <p:spPr>
          <a:xfrm>
            <a:off x="8631458" y="136386"/>
            <a:ext cx="3292614" cy="3292614"/>
          </a:xfrm>
          <a:prstGeom prst="rect">
            <a:avLst/>
          </a:prstGeom>
        </p:spPr>
      </p:pic>
      <p:pic>
        <p:nvPicPr>
          <p:cNvPr id="13" name="Imagen 12">
            <a:extLst>
              <a:ext uri="{FF2B5EF4-FFF2-40B4-BE49-F238E27FC236}">
                <a16:creationId xmlns:a16="http://schemas.microsoft.com/office/drawing/2014/main" id="{B9E2EF9E-5C10-7F59-173F-AC74B78ABD4E}"/>
              </a:ext>
            </a:extLst>
          </p:cNvPr>
          <p:cNvPicPr>
            <a:picLocks noChangeAspect="1"/>
          </p:cNvPicPr>
          <p:nvPr/>
        </p:nvPicPr>
        <p:blipFill>
          <a:blip r:embed="rId7"/>
          <a:stretch>
            <a:fillRect/>
          </a:stretch>
        </p:blipFill>
        <p:spPr>
          <a:xfrm>
            <a:off x="256261" y="136387"/>
            <a:ext cx="5879668" cy="3292614"/>
          </a:xfrm>
          <a:prstGeom prst="rect">
            <a:avLst/>
          </a:prstGeom>
        </p:spPr>
      </p:pic>
    </p:spTree>
    <p:extLst>
      <p:ext uri="{BB962C8B-B14F-4D97-AF65-F5344CB8AC3E}">
        <p14:creationId xmlns:p14="http://schemas.microsoft.com/office/powerpoint/2010/main" val="414119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53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4C5E41-5B1D-A41D-CE9F-F1AACAE13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653" y="475860"/>
            <a:ext cx="5893653" cy="6111552"/>
          </a:xfrm>
          <a:prstGeom prst="rect">
            <a:avLst/>
          </a:prstGeom>
        </p:spPr>
      </p:pic>
      <p:pic>
        <p:nvPicPr>
          <p:cNvPr id="6" name="Imagen 5">
            <a:extLst>
              <a:ext uri="{FF2B5EF4-FFF2-40B4-BE49-F238E27FC236}">
                <a16:creationId xmlns:a16="http://schemas.microsoft.com/office/drawing/2014/main" id="{C705D725-058D-3F6D-9161-B8CA64952A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989" y="2148606"/>
            <a:ext cx="2185662" cy="2219403"/>
          </a:xfrm>
          <a:prstGeom prst="rect">
            <a:avLst/>
          </a:prstGeom>
        </p:spPr>
      </p:pic>
      <p:pic>
        <p:nvPicPr>
          <p:cNvPr id="8" name="Imagen 7">
            <a:extLst>
              <a:ext uri="{FF2B5EF4-FFF2-40B4-BE49-F238E27FC236}">
                <a16:creationId xmlns:a16="http://schemas.microsoft.com/office/drawing/2014/main" id="{EEA31994-947F-6D76-5F7B-4DBA5F07A2CA}"/>
              </a:ext>
            </a:extLst>
          </p:cNvPr>
          <p:cNvPicPr>
            <a:picLocks noChangeAspect="1"/>
          </p:cNvPicPr>
          <p:nvPr/>
        </p:nvPicPr>
        <p:blipFill>
          <a:blip r:embed="rId4"/>
          <a:stretch>
            <a:fillRect/>
          </a:stretch>
        </p:blipFill>
        <p:spPr>
          <a:xfrm>
            <a:off x="4756989" y="4368010"/>
            <a:ext cx="2178094" cy="2219403"/>
          </a:xfrm>
          <a:prstGeom prst="rect">
            <a:avLst/>
          </a:prstGeom>
        </p:spPr>
      </p:pic>
      <p:sp>
        <p:nvSpPr>
          <p:cNvPr id="10" name="CuadroTexto 9">
            <a:extLst>
              <a:ext uri="{FF2B5EF4-FFF2-40B4-BE49-F238E27FC236}">
                <a16:creationId xmlns:a16="http://schemas.microsoft.com/office/drawing/2014/main" id="{5841479F-AC4F-5AB9-5D0E-018D92980017}"/>
              </a:ext>
            </a:extLst>
          </p:cNvPr>
          <p:cNvSpPr txBox="1"/>
          <p:nvPr/>
        </p:nvSpPr>
        <p:spPr>
          <a:xfrm>
            <a:off x="76694" y="66250"/>
            <a:ext cx="6144959" cy="2423740"/>
          </a:xfrm>
          <a:prstGeom prst="rect">
            <a:avLst/>
          </a:prstGeom>
          <a:noFill/>
        </p:spPr>
        <p:txBody>
          <a:bodyPr wrap="square">
            <a:spAutoFit/>
          </a:bodyPr>
          <a:lstStyle/>
          <a:p>
            <a:r>
              <a:rPr lang="es-AR" sz="1400" b="1" kern="100" dirty="0">
                <a:effectLst/>
                <a:latin typeface="Segoe Print" panose="02000600000000000000" pitchFamily="2" charset="0"/>
                <a:ea typeface="Calibri" panose="020F0502020204030204" pitchFamily="34" charset="0"/>
                <a:cs typeface="Times New Roman" panose="02020603050405020304" pitchFamily="18" charset="0"/>
              </a:rPr>
              <a:t>Triciclo De Niño 4 En 1,  Bicicleta Infantil Carriola con </a:t>
            </a:r>
            <a:r>
              <a:rPr lang="es-AR" sz="1400" b="1" kern="100" dirty="0" err="1">
                <a:effectLst/>
                <a:latin typeface="Segoe Print" panose="02000600000000000000" pitchFamily="2" charset="0"/>
                <a:ea typeface="Calibri" panose="020F0502020204030204" pitchFamily="34" charset="0"/>
                <a:cs typeface="Times New Roman" panose="02020603050405020304" pitchFamily="18" charset="0"/>
              </a:rPr>
              <a:t>baston</a:t>
            </a:r>
            <a:r>
              <a:rPr lang="es-AR" sz="1400" b="1" kern="100" dirty="0">
                <a:effectLst/>
                <a:latin typeface="Segoe Print" panose="02000600000000000000" pitchFamily="2" charset="0"/>
                <a:ea typeface="Calibri" panose="020F0502020204030204" pitchFamily="34" charset="0"/>
                <a:cs typeface="Times New Roman" panose="02020603050405020304" pitchFamily="18" charset="0"/>
              </a:rPr>
              <a:t> dirigible extraíble y tela sombra protectora</a:t>
            </a:r>
          </a:p>
          <a:p>
            <a:r>
              <a:rPr lang="es-AR" sz="1050" b="1" kern="100" dirty="0">
                <a:effectLst/>
                <a:latin typeface="Segoe Print" panose="02000600000000000000" pitchFamily="2" charset="0"/>
                <a:ea typeface="Calibri" panose="020F0502020204030204" pitchFamily="34" charset="0"/>
                <a:cs typeface="Times New Roman" panose="02020603050405020304" pitchFamily="18" charset="0"/>
              </a:rPr>
              <a:t> </a:t>
            </a:r>
            <a:endParaRPr lang="es-AR" sz="105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Por que 4 en 1?</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 </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pPr marL="342900" lvl="0" indent="-342900">
              <a:buFont typeface="+mj-lt"/>
              <a:buAutoNum type="arabicPeriod"/>
            </a:pP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Lo llevas como un bebe (el bebe mira hacia adelante)</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pPr marL="342900" lvl="0" indent="-342900">
              <a:buFont typeface="+mj-lt"/>
              <a:buAutoNum type="arabicPeriod"/>
            </a:pP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Lo llevas como un bebe (el bebe mira hacia ti)</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pPr marL="342900" lvl="0" indent="-342900">
              <a:buFont typeface="+mj-lt"/>
              <a:buAutoNum type="arabicPeriod"/>
            </a:pP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El niño pedalea pero tu lo controlas con el </a:t>
            </a:r>
            <a:r>
              <a:rPr lang="es-AR" sz="900" b="1" kern="100" dirty="0" err="1">
                <a:effectLst/>
                <a:latin typeface="Segoe Print" panose="02000600000000000000" pitchFamily="2" charset="0"/>
                <a:ea typeface="Calibri" panose="020F0502020204030204" pitchFamily="34" charset="0"/>
                <a:cs typeface="Times New Roman" panose="02020603050405020304" pitchFamily="18" charset="0"/>
              </a:rPr>
              <a:t>baston</a:t>
            </a: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 dirigible</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pPr marL="342900" lvl="0" indent="-342900">
              <a:buFont typeface="+mj-lt"/>
              <a:buAutoNum type="arabicPeriod"/>
            </a:pP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El niño pedalea solo su triciclo</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 </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Cochecito de tres ruedas de ensueño , diseñado para bebés y niños de 0 a 6 años. </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Combina moda, seguridad y practicidad, y tiene como objetivo crear un momento de viaje cálido y maravilloso para usted y su bebé. </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CECDC157-4B76-7089-7481-6169CAF561D1}"/>
              </a:ext>
            </a:extLst>
          </p:cNvPr>
          <p:cNvSpPr txBox="1"/>
          <p:nvPr/>
        </p:nvSpPr>
        <p:spPr>
          <a:xfrm>
            <a:off x="76694" y="2132510"/>
            <a:ext cx="4629106" cy="4662815"/>
          </a:xfrm>
          <a:prstGeom prst="rect">
            <a:avLst/>
          </a:prstGeom>
          <a:noFill/>
        </p:spPr>
        <p:txBody>
          <a:bodyPr wrap="square">
            <a:spAutoFit/>
          </a:bodyPr>
          <a:lstStyle/>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Características principales</a:t>
            </a: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-Respaldo grande y almohada cómoda: diseño ergonómico, que brinda soporte y protección integrales para el bebé/niño, incluso si viaja durante mucho tiempo, puede permanecer cómodo.</a:t>
            </a:r>
          </a:p>
          <a:p>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Barandilla de seguridad y almohadilla para las piernas: evita eficazmente que el bebé se caiga accidentalmente</a:t>
            </a:r>
            <a:r>
              <a:rPr lang="es-AR" sz="900" b="1" kern="100" dirty="0">
                <a:latin typeface="Segoe Print" panose="02000600000000000000" pitchFamily="2" charset="0"/>
                <a:ea typeface="Calibri" panose="020F0502020204030204" pitchFamily="34" charset="0"/>
                <a:cs typeface="Times New Roman" panose="02020603050405020304" pitchFamily="18" charset="0"/>
              </a:rPr>
              <a:t>,</a:t>
            </a:r>
          </a:p>
          <a:p>
            <a:endParaRPr lang="es-AR" sz="900" b="1"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Reposapiés plegable: De acuerdo con las necesidades de crecimiento del bebé, la posición del reposapiés se puede ajustar de manera flexible para proporcionar el espacio de conducción más adecuado para el bebé.</a:t>
            </a: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900" b="1"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Frenos dobles de seguridad: se detienen con un paso, lo que garantiza que el cochecito esté estable y no se mueva cuando está estacionado, protegiendo la seguridad del bebé.</a:t>
            </a: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900" b="1"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Parasol de alta calidad, que bloquea eficazmente el daño de los rayos UV, proporcionando un entorno de conducción fresco y cómodo para el bebé.</a:t>
            </a:r>
            <a:endParaRPr lang="es-AR" sz="900"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Incluye bocina/campanilla</a:t>
            </a: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Espacio de almacenamiento práctico: En el Marco delantero y en el marco trasero</a:t>
            </a:r>
            <a:r>
              <a:rPr lang="es-AR" sz="900" b="1" kern="100" dirty="0">
                <a:latin typeface="Segoe Print" panose="02000600000000000000" pitchFamily="2" charset="0"/>
                <a:ea typeface="Calibri" panose="020F0502020204030204" pitchFamily="34" charset="0"/>
                <a:cs typeface="Times New Roman" panose="02020603050405020304" pitchFamily="18" charset="0"/>
              </a:rPr>
              <a:t>,</a:t>
            </a: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 puede acomodar fácilmente los juguetes, biberones y otras necesidades del bebé.</a:t>
            </a: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a:t>
            </a: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Portavasos de agua: diseño considerado, conveniente </a:t>
            </a:r>
          </a:p>
          <a:p>
            <a:endParaRPr lang="es-AR" sz="900" b="1" kern="100" dirty="0">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Entretenimiento con caja de música:</a:t>
            </a: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900" b="1" kern="100"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Caja de música incorporada, reproduce las canciones infantiles favoritas del bebé o música ligera, agrega diversión infinita al viaje del bebé.</a:t>
            </a: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900" b="1" kern="100" dirty="0">
                <a:effectLst/>
                <a:latin typeface="Segoe Print" panose="02000600000000000000" pitchFamily="2" charset="0"/>
                <a:ea typeface="Calibri" panose="020F0502020204030204" pitchFamily="34" charset="0"/>
                <a:cs typeface="Times New Roman" panose="02020603050405020304" pitchFamily="18" charset="0"/>
              </a:rPr>
              <a:t>Tamaño: 80cm x 60cm x 90-100m, </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1394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216F22F-54CE-C1A0-799B-6EF8DDAB1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23" y="223933"/>
            <a:ext cx="5893653" cy="6111552"/>
          </a:xfrm>
          <a:prstGeom prst="rect">
            <a:avLst/>
          </a:prstGeom>
        </p:spPr>
      </p:pic>
      <p:pic>
        <p:nvPicPr>
          <p:cNvPr id="4" name="Imagen 3">
            <a:extLst>
              <a:ext uri="{FF2B5EF4-FFF2-40B4-BE49-F238E27FC236}">
                <a16:creationId xmlns:a16="http://schemas.microsoft.com/office/drawing/2014/main" id="{3AD81A42-9D3D-2FBE-8EB1-347514A81EB5}"/>
              </a:ext>
            </a:extLst>
          </p:cNvPr>
          <p:cNvPicPr>
            <a:picLocks noChangeAspect="1"/>
          </p:cNvPicPr>
          <p:nvPr/>
        </p:nvPicPr>
        <p:blipFill>
          <a:blip r:embed="rId3"/>
          <a:stretch>
            <a:fillRect/>
          </a:stretch>
        </p:blipFill>
        <p:spPr>
          <a:xfrm>
            <a:off x="6306248" y="620485"/>
            <a:ext cx="5617029" cy="5617029"/>
          </a:xfrm>
          <a:prstGeom prst="rect">
            <a:avLst/>
          </a:prstGeom>
        </p:spPr>
      </p:pic>
    </p:spTree>
    <p:extLst>
      <p:ext uri="{BB962C8B-B14F-4D97-AF65-F5344CB8AC3E}">
        <p14:creationId xmlns:p14="http://schemas.microsoft.com/office/powerpoint/2010/main" val="97653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D0CFADB-2650-8AD1-7A2E-83153C696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8" y="345232"/>
            <a:ext cx="5843262" cy="5933467"/>
          </a:xfrm>
          <a:prstGeom prst="rect">
            <a:avLst/>
          </a:prstGeom>
        </p:spPr>
      </p:pic>
      <p:pic>
        <p:nvPicPr>
          <p:cNvPr id="3" name="Imagen 2">
            <a:extLst>
              <a:ext uri="{FF2B5EF4-FFF2-40B4-BE49-F238E27FC236}">
                <a16:creationId xmlns:a16="http://schemas.microsoft.com/office/drawing/2014/main" id="{7E672572-6E59-7E02-6A5D-29BE2BAE8B8A}"/>
              </a:ext>
            </a:extLst>
          </p:cNvPr>
          <p:cNvPicPr>
            <a:picLocks noChangeAspect="1"/>
          </p:cNvPicPr>
          <p:nvPr/>
        </p:nvPicPr>
        <p:blipFill>
          <a:blip r:embed="rId3"/>
          <a:stretch>
            <a:fillRect/>
          </a:stretch>
        </p:blipFill>
        <p:spPr>
          <a:xfrm>
            <a:off x="6371658" y="765110"/>
            <a:ext cx="5436097" cy="5001209"/>
          </a:xfrm>
          <a:prstGeom prst="rect">
            <a:avLst/>
          </a:prstGeom>
        </p:spPr>
      </p:pic>
    </p:spTree>
    <p:extLst>
      <p:ext uri="{BB962C8B-B14F-4D97-AF65-F5344CB8AC3E}">
        <p14:creationId xmlns:p14="http://schemas.microsoft.com/office/powerpoint/2010/main" val="581601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F4D7C-DE7F-E44F-9B82-3D29E861DF1E}"/>
              </a:ext>
            </a:extLst>
          </p:cNvPr>
          <p:cNvPicPr>
            <a:picLocks noChangeAspect="1"/>
          </p:cNvPicPr>
          <p:nvPr/>
        </p:nvPicPr>
        <p:blipFill>
          <a:blip r:embed="rId2"/>
          <a:stretch>
            <a:fillRect/>
          </a:stretch>
        </p:blipFill>
        <p:spPr>
          <a:xfrm>
            <a:off x="170287" y="446018"/>
            <a:ext cx="5854922" cy="5965964"/>
          </a:xfrm>
          <a:prstGeom prst="rect">
            <a:avLst/>
          </a:prstGeom>
        </p:spPr>
      </p:pic>
      <p:pic>
        <p:nvPicPr>
          <p:cNvPr id="7" name="Imagen 6">
            <a:extLst>
              <a:ext uri="{FF2B5EF4-FFF2-40B4-BE49-F238E27FC236}">
                <a16:creationId xmlns:a16="http://schemas.microsoft.com/office/drawing/2014/main" id="{9670C615-F971-806E-3B00-0371B46930D3}"/>
              </a:ext>
            </a:extLst>
          </p:cNvPr>
          <p:cNvPicPr>
            <a:picLocks noChangeAspect="1"/>
          </p:cNvPicPr>
          <p:nvPr/>
        </p:nvPicPr>
        <p:blipFill>
          <a:blip r:embed="rId3"/>
          <a:stretch>
            <a:fillRect/>
          </a:stretch>
        </p:blipFill>
        <p:spPr>
          <a:xfrm>
            <a:off x="6166793" y="3994677"/>
            <a:ext cx="2471579" cy="2417305"/>
          </a:xfrm>
          <a:prstGeom prst="rect">
            <a:avLst/>
          </a:prstGeom>
        </p:spPr>
      </p:pic>
      <p:pic>
        <p:nvPicPr>
          <p:cNvPr id="11" name="Imagen 10">
            <a:extLst>
              <a:ext uri="{FF2B5EF4-FFF2-40B4-BE49-F238E27FC236}">
                <a16:creationId xmlns:a16="http://schemas.microsoft.com/office/drawing/2014/main" id="{B927C3C7-A72C-CCA0-0C39-3F47F9CE6520}"/>
              </a:ext>
            </a:extLst>
          </p:cNvPr>
          <p:cNvPicPr>
            <a:picLocks noChangeAspect="1"/>
          </p:cNvPicPr>
          <p:nvPr/>
        </p:nvPicPr>
        <p:blipFill>
          <a:blip r:embed="rId4"/>
          <a:stretch>
            <a:fillRect/>
          </a:stretch>
        </p:blipFill>
        <p:spPr>
          <a:xfrm>
            <a:off x="8781664" y="426183"/>
            <a:ext cx="3346450" cy="3002817"/>
          </a:xfrm>
          <a:prstGeom prst="rect">
            <a:avLst/>
          </a:prstGeom>
        </p:spPr>
      </p:pic>
      <p:pic>
        <p:nvPicPr>
          <p:cNvPr id="13" name="Imagen 12">
            <a:extLst>
              <a:ext uri="{FF2B5EF4-FFF2-40B4-BE49-F238E27FC236}">
                <a16:creationId xmlns:a16="http://schemas.microsoft.com/office/drawing/2014/main" id="{FF4C0D90-092B-8F42-2C6A-BFB4A27FB174}"/>
              </a:ext>
            </a:extLst>
          </p:cNvPr>
          <p:cNvPicPr>
            <a:picLocks noChangeAspect="1"/>
          </p:cNvPicPr>
          <p:nvPr/>
        </p:nvPicPr>
        <p:blipFill>
          <a:blip r:embed="rId5"/>
          <a:stretch>
            <a:fillRect/>
          </a:stretch>
        </p:blipFill>
        <p:spPr>
          <a:xfrm>
            <a:off x="9237156" y="3994677"/>
            <a:ext cx="2504102" cy="2417305"/>
          </a:xfrm>
          <a:prstGeom prst="rect">
            <a:avLst/>
          </a:prstGeom>
        </p:spPr>
      </p:pic>
      <p:pic>
        <p:nvPicPr>
          <p:cNvPr id="15" name="Imagen 14">
            <a:extLst>
              <a:ext uri="{FF2B5EF4-FFF2-40B4-BE49-F238E27FC236}">
                <a16:creationId xmlns:a16="http://schemas.microsoft.com/office/drawing/2014/main" id="{C7708A5A-C7D0-9D13-5071-AB1AE3DBC0AA}"/>
              </a:ext>
            </a:extLst>
          </p:cNvPr>
          <p:cNvPicPr>
            <a:picLocks noChangeAspect="1"/>
          </p:cNvPicPr>
          <p:nvPr/>
        </p:nvPicPr>
        <p:blipFill>
          <a:blip r:embed="rId6"/>
          <a:stretch>
            <a:fillRect/>
          </a:stretch>
        </p:blipFill>
        <p:spPr>
          <a:xfrm>
            <a:off x="6155097" y="458375"/>
            <a:ext cx="2486644" cy="3002817"/>
          </a:xfrm>
          <a:prstGeom prst="rect">
            <a:avLst/>
          </a:prstGeom>
        </p:spPr>
      </p:pic>
    </p:spTree>
    <p:extLst>
      <p:ext uri="{BB962C8B-B14F-4D97-AF65-F5344CB8AC3E}">
        <p14:creationId xmlns:p14="http://schemas.microsoft.com/office/powerpoint/2010/main" val="2868025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3DAF5C9-E7B7-1935-0862-59E9DFC20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77" y="449035"/>
            <a:ext cx="7277100" cy="5829300"/>
          </a:xfrm>
          <a:prstGeom prst="rect">
            <a:avLst/>
          </a:prstGeom>
        </p:spPr>
      </p:pic>
      <p:pic>
        <p:nvPicPr>
          <p:cNvPr id="9" name="Imagen 8">
            <a:extLst>
              <a:ext uri="{FF2B5EF4-FFF2-40B4-BE49-F238E27FC236}">
                <a16:creationId xmlns:a16="http://schemas.microsoft.com/office/drawing/2014/main" id="{A8BF8FFA-BCD7-CB0F-731D-FE025F8F9D05}"/>
              </a:ext>
            </a:extLst>
          </p:cNvPr>
          <p:cNvPicPr>
            <a:picLocks noChangeAspect="1"/>
          </p:cNvPicPr>
          <p:nvPr/>
        </p:nvPicPr>
        <p:blipFill>
          <a:blip r:embed="rId3"/>
          <a:stretch>
            <a:fillRect/>
          </a:stretch>
        </p:blipFill>
        <p:spPr>
          <a:xfrm>
            <a:off x="7784458" y="1512725"/>
            <a:ext cx="4219507" cy="4094973"/>
          </a:xfrm>
          <a:prstGeom prst="rect">
            <a:avLst/>
          </a:prstGeom>
        </p:spPr>
      </p:pic>
    </p:spTree>
    <p:extLst>
      <p:ext uri="{BB962C8B-B14F-4D97-AF65-F5344CB8AC3E}">
        <p14:creationId xmlns:p14="http://schemas.microsoft.com/office/powerpoint/2010/main" val="115429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36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图片 17">
            <a:extLst>
              <a:ext uri="{FF2B5EF4-FFF2-40B4-BE49-F238E27FC236}">
                <a16:creationId xmlns:a16="http://schemas.microsoft.com/office/drawing/2014/main" id="{00000000-0008-0000-0000-000012000000}"/>
              </a:ext>
            </a:extLst>
          </p:cNvPr>
          <p:cNvPicPr>
            <a:picLocks noChangeAspect="1"/>
          </p:cNvPicPr>
          <p:nvPr/>
        </p:nvPicPr>
        <p:blipFill>
          <a:blip r:embed="rId2"/>
          <a:srcRect l="16667" t="2709" r="6459" b="48224"/>
          <a:stretch>
            <a:fillRect/>
          </a:stretch>
        </p:blipFill>
        <p:spPr>
          <a:xfrm>
            <a:off x="6848669" y="4934687"/>
            <a:ext cx="2222215" cy="1747950"/>
          </a:xfrm>
          <a:prstGeom prst="rect">
            <a:avLst/>
          </a:prstGeom>
        </p:spPr>
      </p:pic>
      <p:pic>
        <p:nvPicPr>
          <p:cNvPr id="8" name="Imagen 7">
            <a:extLst>
              <a:ext uri="{FF2B5EF4-FFF2-40B4-BE49-F238E27FC236}">
                <a16:creationId xmlns:a16="http://schemas.microsoft.com/office/drawing/2014/main" id="{116C0F9A-10DA-97CA-4E0F-2DF875BF84ED}"/>
              </a:ext>
            </a:extLst>
          </p:cNvPr>
          <p:cNvPicPr>
            <a:picLocks noChangeAspect="1"/>
          </p:cNvPicPr>
          <p:nvPr/>
        </p:nvPicPr>
        <p:blipFill>
          <a:blip r:embed="rId3"/>
          <a:stretch>
            <a:fillRect/>
          </a:stretch>
        </p:blipFill>
        <p:spPr>
          <a:xfrm>
            <a:off x="6094126" y="277999"/>
            <a:ext cx="5953516" cy="4489944"/>
          </a:xfrm>
          <a:prstGeom prst="rect">
            <a:avLst/>
          </a:prstGeom>
        </p:spPr>
      </p:pic>
      <p:pic>
        <p:nvPicPr>
          <p:cNvPr id="5" name="Imagen 4">
            <a:extLst>
              <a:ext uri="{FF2B5EF4-FFF2-40B4-BE49-F238E27FC236}">
                <a16:creationId xmlns:a16="http://schemas.microsoft.com/office/drawing/2014/main" id="{149FFD1D-3CA0-B8D8-BDA7-3572FCB29E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076" y="4934687"/>
            <a:ext cx="1892809" cy="1747950"/>
          </a:xfrm>
          <a:prstGeom prst="rect">
            <a:avLst/>
          </a:prstGeom>
        </p:spPr>
      </p:pic>
      <p:sp>
        <p:nvSpPr>
          <p:cNvPr id="10" name="CuadroTexto 9">
            <a:extLst>
              <a:ext uri="{FF2B5EF4-FFF2-40B4-BE49-F238E27FC236}">
                <a16:creationId xmlns:a16="http://schemas.microsoft.com/office/drawing/2014/main" id="{B469EB32-D08A-64BA-0048-784F3026B2D1}"/>
              </a:ext>
            </a:extLst>
          </p:cNvPr>
          <p:cNvSpPr txBox="1"/>
          <p:nvPr/>
        </p:nvSpPr>
        <p:spPr>
          <a:xfrm>
            <a:off x="144036" y="277999"/>
            <a:ext cx="5953517" cy="6524863"/>
          </a:xfrm>
          <a:prstGeom prst="rect">
            <a:avLst/>
          </a:prstGeom>
          <a:noFill/>
        </p:spPr>
        <p:txBody>
          <a:bodyPr wrap="square">
            <a:spAutoFit/>
          </a:bodyPr>
          <a:lstStyle/>
          <a:p>
            <a:r>
              <a:rPr lang="es-AR" sz="1400" b="1" kern="100" dirty="0">
                <a:effectLst/>
                <a:latin typeface="Segoe Print" panose="02000600000000000000" pitchFamily="2" charset="0"/>
                <a:ea typeface="Calibri" panose="020F0502020204030204" pitchFamily="34" charset="0"/>
                <a:cs typeface="Times New Roman" panose="02020603050405020304" pitchFamily="18" charset="0"/>
              </a:rPr>
              <a:t>Scooter multifuncional para niños, Triciclo 3 en 1 infantil de alta calidad, confiable, fácil de montar y desmontar sus pedales, para niños de 1-4 años de edad</a:t>
            </a:r>
            <a:r>
              <a:rPr lang="es-AR" sz="1200" b="1" kern="100" dirty="0">
                <a:effectLst/>
                <a:latin typeface="Segoe Print" panose="02000600000000000000" pitchFamily="2" charset="0"/>
                <a:ea typeface="Calibri" panose="020F0502020204030204" pitchFamily="34" charset="0"/>
                <a:cs typeface="Times New Roman" panose="02020603050405020304" pitchFamily="18" charset="0"/>
              </a:rPr>
              <a:t>.</a:t>
            </a:r>
            <a:endParaRPr lang="es-AR" sz="1200" kern="100" dirty="0">
              <a:effectLst/>
              <a:latin typeface="Segoe Print" panose="02000600000000000000" pitchFamily="2" charset="0"/>
              <a:ea typeface="Calibri" panose="020F0502020204030204" pitchFamily="34" charset="0"/>
              <a:cs typeface="Times New Roman" panose="02020603050405020304" pitchFamily="18" charset="0"/>
            </a:endParaRPr>
          </a:p>
          <a:p>
            <a:br>
              <a:rPr lang="es-AR" sz="1200" b="1"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1.Utilizamos especialmente una estructura curva de acero al carbono, un diseño sin bordes y ruedas a prueba de explosiones resistentes al desgaste para amortiguar la transmisión de vibraciones y vibraciones, minimizando el riesgo de lesiones durante la conducción, a fin de proteger mejor la seguridad de su bebé. Adopta el soporte triangular del centro de gravedad, que no es fácil de volcar.</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2. Diseño cómodo: el sillín de superficie de PU suave y ergonómico proporciona la máxima comodidad de conducción, mientras que el manillar proporciona una rejilla antideslizante, y los cojinetes lisos en las ruedas traseras reducen la resistencia mientras conduce, lo que le da a su bebé un paseo cómodo.</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3. Adecuado para niños de diferentes edades: el primer tipo: modo deslizante de tres ruedas sin pedal, adecuado para niños de 1-2 años. El segundo tipo: hay un modo de pedal de tres ruedas, adecuado para bebés de 2 a 4 años. El tercer tipo: modo de bicicleta de equilibrio, adecuado para bebés de 1 año y medio a 4 años. Este es el mejor regalo para tu bebé. Acompaña el crecimiento saludable de tu bebé.</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Parámetros del producto:</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Tamaño del producto: 64 * 50 cm</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Altura del carro de equilibrio: 500 mm</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Tamaño de la rueda delantera: 220 mm</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Tamaño de la rueda trasera: 140 mm</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Altura del cojín: 335 mm</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Longitud del cuerpo: 640 mm</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Edad recomendado: 2-4 años</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Altura recomendado: 75-105 cm</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Carga: 30 kg</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Material: Marco de acero de alto carbono y rueda Eva</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Color del producto: amarillo, rojo, blanco</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r>
              <a:rPr lang="es-AR" sz="1100" kern="100" dirty="0">
                <a:effectLst/>
                <a:latin typeface="Segoe Print" panose="02000600000000000000" pitchFamily="2" charset="0"/>
                <a:ea typeface="Calibri" panose="020F0502020204030204" pitchFamily="34" charset="0"/>
                <a:cs typeface="Times New Roman" panose="02020603050405020304" pitchFamily="18" charset="0"/>
              </a:rPr>
              <a:t>Embalaje del producto: Caja</a:t>
            </a:r>
            <a:br>
              <a:rPr lang="es-AR" sz="1100" kern="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b="1" kern="100" dirty="0">
                <a:effectLst/>
                <a:latin typeface="Segoe Print" panose="02000600000000000000" pitchFamily="2" charset="0"/>
                <a:ea typeface="Calibri" panose="020F0502020204030204" pitchFamily="34" charset="0"/>
                <a:cs typeface="Times New Roman" panose="02020603050405020304" pitchFamily="18" charset="0"/>
              </a:rPr>
            </a:br>
            <a:endParaRPr lang="es-AR" sz="1200" kern="100" dirty="0">
              <a:effectLst/>
              <a:latin typeface="Segoe Print" panose="02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4707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BB7879-FC67-1E8F-5548-04B4CCD55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17" y="274867"/>
            <a:ext cx="6184990" cy="4856970"/>
          </a:xfrm>
          <a:prstGeom prst="rect">
            <a:avLst/>
          </a:prstGeom>
        </p:spPr>
      </p:pic>
      <p:pic>
        <p:nvPicPr>
          <p:cNvPr id="6" name="Imagen 5">
            <a:extLst>
              <a:ext uri="{FF2B5EF4-FFF2-40B4-BE49-F238E27FC236}">
                <a16:creationId xmlns:a16="http://schemas.microsoft.com/office/drawing/2014/main" id="{1B9B4E97-1BE4-9B2B-D0EB-886697FE301A}"/>
              </a:ext>
            </a:extLst>
          </p:cNvPr>
          <p:cNvPicPr>
            <a:picLocks noChangeAspect="1"/>
          </p:cNvPicPr>
          <p:nvPr/>
        </p:nvPicPr>
        <p:blipFill>
          <a:blip r:embed="rId3"/>
          <a:stretch>
            <a:fillRect/>
          </a:stretch>
        </p:blipFill>
        <p:spPr>
          <a:xfrm>
            <a:off x="4385778" y="274867"/>
            <a:ext cx="1848719" cy="1721884"/>
          </a:xfrm>
          <a:prstGeom prst="rect">
            <a:avLst/>
          </a:prstGeom>
        </p:spPr>
      </p:pic>
      <p:pic>
        <p:nvPicPr>
          <p:cNvPr id="8" name="Imagen 7">
            <a:extLst>
              <a:ext uri="{FF2B5EF4-FFF2-40B4-BE49-F238E27FC236}">
                <a16:creationId xmlns:a16="http://schemas.microsoft.com/office/drawing/2014/main" id="{9A1C4106-B683-C3D2-D8F8-1086AFBA3B35}"/>
              </a:ext>
            </a:extLst>
          </p:cNvPr>
          <p:cNvPicPr>
            <a:picLocks noChangeAspect="1"/>
          </p:cNvPicPr>
          <p:nvPr/>
        </p:nvPicPr>
        <p:blipFill>
          <a:blip r:embed="rId4"/>
          <a:stretch>
            <a:fillRect/>
          </a:stretch>
        </p:blipFill>
        <p:spPr>
          <a:xfrm>
            <a:off x="6558002" y="274868"/>
            <a:ext cx="2875248" cy="3040638"/>
          </a:xfrm>
          <a:prstGeom prst="rect">
            <a:avLst/>
          </a:prstGeom>
        </p:spPr>
      </p:pic>
    </p:spTree>
    <p:extLst>
      <p:ext uri="{BB962C8B-B14F-4D97-AF65-F5344CB8AC3E}">
        <p14:creationId xmlns:p14="http://schemas.microsoft.com/office/powerpoint/2010/main" val="103169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529BB60-4010-69FB-C25D-884B7F88B9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6" y="261257"/>
            <a:ext cx="2960946" cy="2808514"/>
          </a:xfrm>
          <a:prstGeom prst="rect">
            <a:avLst/>
          </a:prstGeom>
        </p:spPr>
      </p:pic>
      <p:pic>
        <p:nvPicPr>
          <p:cNvPr id="7" name="Imagen 6">
            <a:extLst>
              <a:ext uri="{FF2B5EF4-FFF2-40B4-BE49-F238E27FC236}">
                <a16:creationId xmlns:a16="http://schemas.microsoft.com/office/drawing/2014/main" id="{00C9F7F7-8840-3FAC-D223-90D1568B4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754" y="3359019"/>
            <a:ext cx="2731770" cy="3041781"/>
          </a:xfrm>
          <a:prstGeom prst="rect">
            <a:avLst/>
          </a:prstGeom>
        </p:spPr>
      </p:pic>
      <p:pic>
        <p:nvPicPr>
          <p:cNvPr id="9" name="Imagen 8">
            <a:extLst>
              <a:ext uri="{FF2B5EF4-FFF2-40B4-BE49-F238E27FC236}">
                <a16:creationId xmlns:a16="http://schemas.microsoft.com/office/drawing/2014/main" id="{01FB271F-603C-B33D-91A0-CEC1CAB535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752" y="261258"/>
            <a:ext cx="2943567" cy="2808513"/>
          </a:xfrm>
          <a:prstGeom prst="rect">
            <a:avLst/>
          </a:prstGeom>
        </p:spPr>
      </p:pic>
      <p:pic>
        <p:nvPicPr>
          <p:cNvPr id="11" name="Imagen 10">
            <a:extLst>
              <a:ext uri="{FF2B5EF4-FFF2-40B4-BE49-F238E27FC236}">
                <a16:creationId xmlns:a16="http://schemas.microsoft.com/office/drawing/2014/main" id="{BDF1837B-4772-CCD5-B06B-9132D4AD3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4959" y="261257"/>
            <a:ext cx="2808513" cy="2808513"/>
          </a:xfrm>
          <a:prstGeom prst="rect">
            <a:avLst/>
          </a:prstGeom>
        </p:spPr>
      </p:pic>
      <p:pic>
        <p:nvPicPr>
          <p:cNvPr id="13" name="Imagen 12">
            <a:extLst>
              <a:ext uri="{FF2B5EF4-FFF2-40B4-BE49-F238E27FC236}">
                <a16:creationId xmlns:a16="http://schemas.microsoft.com/office/drawing/2014/main" id="{68D590EA-1212-D7DE-5B35-E377360422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4752" y="3359020"/>
            <a:ext cx="2943567" cy="3041781"/>
          </a:xfrm>
          <a:prstGeom prst="rect">
            <a:avLst/>
          </a:prstGeom>
        </p:spPr>
      </p:pic>
      <p:pic>
        <p:nvPicPr>
          <p:cNvPr id="15" name="Imagen 14">
            <a:extLst>
              <a:ext uri="{FF2B5EF4-FFF2-40B4-BE49-F238E27FC236}">
                <a16:creationId xmlns:a16="http://schemas.microsoft.com/office/drawing/2014/main" id="{76FC5FDE-FF5D-C5C9-AD3E-9FD95966A587}"/>
              </a:ext>
            </a:extLst>
          </p:cNvPr>
          <p:cNvPicPr>
            <a:picLocks noChangeAspect="1"/>
          </p:cNvPicPr>
          <p:nvPr/>
        </p:nvPicPr>
        <p:blipFill>
          <a:blip r:embed="rId7"/>
          <a:stretch>
            <a:fillRect/>
          </a:stretch>
        </p:blipFill>
        <p:spPr>
          <a:xfrm>
            <a:off x="6619224" y="3359019"/>
            <a:ext cx="4981776" cy="3076207"/>
          </a:xfrm>
          <a:prstGeom prst="rect">
            <a:avLst/>
          </a:prstGeom>
        </p:spPr>
      </p:pic>
      <p:pic>
        <p:nvPicPr>
          <p:cNvPr id="17" name="Imagen 16">
            <a:extLst>
              <a:ext uri="{FF2B5EF4-FFF2-40B4-BE49-F238E27FC236}">
                <a16:creationId xmlns:a16="http://schemas.microsoft.com/office/drawing/2014/main" id="{B9D7B4A3-42C4-E9DE-40BA-2D1DCBB6D5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0112" y="261257"/>
            <a:ext cx="2808513" cy="2808513"/>
          </a:xfrm>
          <a:prstGeom prst="rect">
            <a:avLst/>
          </a:prstGeom>
        </p:spPr>
      </p:pic>
    </p:spTree>
    <p:extLst>
      <p:ext uri="{BB962C8B-B14F-4D97-AF65-F5344CB8AC3E}">
        <p14:creationId xmlns:p14="http://schemas.microsoft.com/office/powerpoint/2010/main" val="1401059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774CFDA-D9DD-F3D6-65C5-4C4290716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2" y="121297"/>
            <a:ext cx="5880449" cy="5430415"/>
          </a:xfrm>
          <a:prstGeom prst="rect">
            <a:avLst/>
          </a:prstGeom>
        </p:spPr>
      </p:pic>
      <p:pic>
        <p:nvPicPr>
          <p:cNvPr id="4" name="Imagen 3">
            <a:extLst>
              <a:ext uri="{FF2B5EF4-FFF2-40B4-BE49-F238E27FC236}">
                <a16:creationId xmlns:a16="http://schemas.microsoft.com/office/drawing/2014/main" id="{A9D285CC-9706-FDEE-B7C8-483434DB5235}"/>
              </a:ext>
            </a:extLst>
          </p:cNvPr>
          <p:cNvPicPr>
            <a:picLocks noChangeAspect="1"/>
          </p:cNvPicPr>
          <p:nvPr/>
        </p:nvPicPr>
        <p:blipFill>
          <a:blip r:embed="rId3"/>
          <a:stretch>
            <a:fillRect/>
          </a:stretch>
        </p:blipFill>
        <p:spPr>
          <a:xfrm>
            <a:off x="166395" y="163288"/>
            <a:ext cx="1908108" cy="1908108"/>
          </a:xfrm>
          <a:prstGeom prst="rect">
            <a:avLst/>
          </a:prstGeom>
        </p:spPr>
      </p:pic>
      <p:pic>
        <p:nvPicPr>
          <p:cNvPr id="6" name="Imagen 5">
            <a:extLst>
              <a:ext uri="{FF2B5EF4-FFF2-40B4-BE49-F238E27FC236}">
                <a16:creationId xmlns:a16="http://schemas.microsoft.com/office/drawing/2014/main" id="{631B4979-BE93-0F0E-A138-69FA67E70E40}"/>
              </a:ext>
            </a:extLst>
          </p:cNvPr>
          <p:cNvPicPr>
            <a:picLocks noChangeAspect="1"/>
          </p:cNvPicPr>
          <p:nvPr/>
        </p:nvPicPr>
        <p:blipFill>
          <a:blip r:embed="rId4"/>
          <a:stretch>
            <a:fillRect/>
          </a:stretch>
        </p:blipFill>
        <p:spPr>
          <a:xfrm>
            <a:off x="8836033" y="2939142"/>
            <a:ext cx="3254932" cy="3442995"/>
          </a:xfrm>
          <a:prstGeom prst="rect">
            <a:avLst/>
          </a:prstGeom>
        </p:spPr>
      </p:pic>
      <p:pic>
        <p:nvPicPr>
          <p:cNvPr id="8" name="Imagen 7">
            <a:extLst>
              <a:ext uri="{FF2B5EF4-FFF2-40B4-BE49-F238E27FC236}">
                <a16:creationId xmlns:a16="http://schemas.microsoft.com/office/drawing/2014/main" id="{5C17CB25-3158-D102-2AEF-354C445A5224}"/>
              </a:ext>
            </a:extLst>
          </p:cNvPr>
          <p:cNvPicPr>
            <a:picLocks noChangeAspect="1"/>
          </p:cNvPicPr>
          <p:nvPr/>
        </p:nvPicPr>
        <p:blipFill>
          <a:blip r:embed="rId5"/>
          <a:stretch>
            <a:fillRect/>
          </a:stretch>
        </p:blipFill>
        <p:spPr>
          <a:xfrm>
            <a:off x="6096000" y="1007705"/>
            <a:ext cx="2611464" cy="3862874"/>
          </a:xfrm>
          <a:prstGeom prst="rect">
            <a:avLst/>
          </a:prstGeom>
        </p:spPr>
      </p:pic>
    </p:spTree>
    <p:extLst>
      <p:ext uri="{BB962C8B-B14F-4D97-AF65-F5344CB8AC3E}">
        <p14:creationId xmlns:p14="http://schemas.microsoft.com/office/powerpoint/2010/main" val="2517878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879E1D4-1B40-274E-D920-F24E96B1E183}"/>
              </a:ext>
            </a:extLst>
          </p:cNvPr>
          <p:cNvPicPr>
            <a:picLocks noChangeAspect="1"/>
          </p:cNvPicPr>
          <p:nvPr/>
        </p:nvPicPr>
        <p:blipFill>
          <a:blip r:embed="rId2"/>
          <a:stretch>
            <a:fillRect/>
          </a:stretch>
        </p:blipFill>
        <p:spPr>
          <a:xfrm>
            <a:off x="7745444" y="195945"/>
            <a:ext cx="2631233" cy="2631233"/>
          </a:xfrm>
          <a:prstGeom prst="rect">
            <a:avLst/>
          </a:prstGeom>
        </p:spPr>
      </p:pic>
      <p:pic>
        <p:nvPicPr>
          <p:cNvPr id="10" name="Imagen 9">
            <a:extLst>
              <a:ext uri="{FF2B5EF4-FFF2-40B4-BE49-F238E27FC236}">
                <a16:creationId xmlns:a16="http://schemas.microsoft.com/office/drawing/2014/main" id="{F2F05F16-A5A8-47B4-BB2B-D7E8D32D25A1}"/>
              </a:ext>
            </a:extLst>
          </p:cNvPr>
          <p:cNvPicPr>
            <a:picLocks noChangeAspect="1"/>
          </p:cNvPicPr>
          <p:nvPr/>
        </p:nvPicPr>
        <p:blipFill>
          <a:blip r:embed="rId3"/>
          <a:stretch>
            <a:fillRect/>
          </a:stretch>
        </p:blipFill>
        <p:spPr>
          <a:xfrm>
            <a:off x="179732" y="128297"/>
            <a:ext cx="6079509" cy="6382139"/>
          </a:xfrm>
          <a:prstGeom prst="rect">
            <a:avLst/>
          </a:prstGeom>
        </p:spPr>
      </p:pic>
      <p:pic>
        <p:nvPicPr>
          <p:cNvPr id="12" name="Imagen 11">
            <a:extLst>
              <a:ext uri="{FF2B5EF4-FFF2-40B4-BE49-F238E27FC236}">
                <a16:creationId xmlns:a16="http://schemas.microsoft.com/office/drawing/2014/main" id="{0C609FF9-F9F2-6C95-6229-E61057C451DC}"/>
              </a:ext>
            </a:extLst>
          </p:cNvPr>
          <p:cNvPicPr>
            <a:picLocks noChangeAspect="1"/>
          </p:cNvPicPr>
          <p:nvPr/>
        </p:nvPicPr>
        <p:blipFill>
          <a:blip r:embed="rId4"/>
          <a:stretch>
            <a:fillRect/>
          </a:stretch>
        </p:blipFill>
        <p:spPr>
          <a:xfrm>
            <a:off x="6755363" y="3054788"/>
            <a:ext cx="4783116" cy="3607267"/>
          </a:xfrm>
          <a:prstGeom prst="rect">
            <a:avLst/>
          </a:prstGeom>
        </p:spPr>
      </p:pic>
    </p:spTree>
    <p:extLst>
      <p:ext uri="{BB962C8B-B14F-4D97-AF65-F5344CB8AC3E}">
        <p14:creationId xmlns:p14="http://schemas.microsoft.com/office/powerpoint/2010/main" val="2672747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3C9106B-CF10-992E-9BDF-37915FCA23C6}"/>
              </a:ext>
            </a:extLst>
          </p:cNvPr>
          <p:cNvPicPr>
            <a:picLocks noChangeAspect="1"/>
          </p:cNvPicPr>
          <p:nvPr/>
        </p:nvPicPr>
        <p:blipFill>
          <a:blip r:embed="rId2"/>
          <a:stretch>
            <a:fillRect/>
          </a:stretch>
        </p:blipFill>
        <p:spPr>
          <a:xfrm>
            <a:off x="130629" y="165968"/>
            <a:ext cx="6248431" cy="6085542"/>
          </a:xfrm>
          <a:prstGeom prst="rect">
            <a:avLst/>
          </a:prstGeom>
        </p:spPr>
      </p:pic>
      <p:pic>
        <p:nvPicPr>
          <p:cNvPr id="5" name="Imagen 4">
            <a:extLst>
              <a:ext uri="{FF2B5EF4-FFF2-40B4-BE49-F238E27FC236}">
                <a16:creationId xmlns:a16="http://schemas.microsoft.com/office/drawing/2014/main" id="{0FB7987D-88BC-12C6-FC66-35931FB1E515}"/>
              </a:ext>
            </a:extLst>
          </p:cNvPr>
          <p:cNvPicPr>
            <a:picLocks noChangeAspect="1"/>
          </p:cNvPicPr>
          <p:nvPr/>
        </p:nvPicPr>
        <p:blipFill>
          <a:blip r:embed="rId3"/>
          <a:stretch>
            <a:fillRect/>
          </a:stretch>
        </p:blipFill>
        <p:spPr>
          <a:xfrm>
            <a:off x="6613523" y="312576"/>
            <a:ext cx="3113164" cy="3116424"/>
          </a:xfrm>
          <a:prstGeom prst="rect">
            <a:avLst/>
          </a:prstGeom>
        </p:spPr>
      </p:pic>
      <p:pic>
        <p:nvPicPr>
          <p:cNvPr id="7" name="Imagen 6">
            <a:extLst>
              <a:ext uri="{FF2B5EF4-FFF2-40B4-BE49-F238E27FC236}">
                <a16:creationId xmlns:a16="http://schemas.microsoft.com/office/drawing/2014/main" id="{C2A6DFFB-75D1-1602-23B0-47CB8AFDF591}"/>
              </a:ext>
            </a:extLst>
          </p:cNvPr>
          <p:cNvPicPr>
            <a:picLocks noChangeAspect="1"/>
          </p:cNvPicPr>
          <p:nvPr/>
        </p:nvPicPr>
        <p:blipFill>
          <a:blip r:embed="rId4"/>
          <a:stretch>
            <a:fillRect/>
          </a:stretch>
        </p:blipFill>
        <p:spPr>
          <a:xfrm>
            <a:off x="8852869" y="3547617"/>
            <a:ext cx="3113163" cy="3172651"/>
          </a:xfrm>
          <a:prstGeom prst="rect">
            <a:avLst/>
          </a:prstGeom>
        </p:spPr>
      </p:pic>
    </p:spTree>
    <p:extLst>
      <p:ext uri="{BB962C8B-B14F-4D97-AF65-F5344CB8AC3E}">
        <p14:creationId xmlns:p14="http://schemas.microsoft.com/office/powerpoint/2010/main" val="4023129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315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9EA369-F8FE-E461-3956-B8B1B73BE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7892" y="876771"/>
            <a:ext cx="6223671" cy="3800572"/>
          </a:xfrm>
          <a:prstGeom prst="rect">
            <a:avLst/>
          </a:prstGeom>
        </p:spPr>
      </p:pic>
      <p:pic>
        <p:nvPicPr>
          <p:cNvPr id="9" name="Imagen 8">
            <a:extLst>
              <a:ext uri="{FF2B5EF4-FFF2-40B4-BE49-F238E27FC236}">
                <a16:creationId xmlns:a16="http://schemas.microsoft.com/office/drawing/2014/main" id="{3531169F-5B76-015D-557B-ECAE9D7C24BC}"/>
              </a:ext>
            </a:extLst>
          </p:cNvPr>
          <p:cNvPicPr>
            <a:picLocks noChangeAspect="1"/>
          </p:cNvPicPr>
          <p:nvPr/>
        </p:nvPicPr>
        <p:blipFill>
          <a:blip r:embed="rId3"/>
          <a:stretch>
            <a:fillRect/>
          </a:stretch>
        </p:blipFill>
        <p:spPr>
          <a:xfrm>
            <a:off x="7478440" y="4353645"/>
            <a:ext cx="2942577" cy="2171180"/>
          </a:xfrm>
          <a:prstGeom prst="rect">
            <a:avLst/>
          </a:prstGeom>
        </p:spPr>
      </p:pic>
      <p:sp>
        <p:nvSpPr>
          <p:cNvPr id="11" name="CuadroTexto 10">
            <a:extLst>
              <a:ext uri="{FF2B5EF4-FFF2-40B4-BE49-F238E27FC236}">
                <a16:creationId xmlns:a16="http://schemas.microsoft.com/office/drawing/2014/main" id="{99480EEE-207D-2635-ED58-20736FD1BA8D}"/>
              </a:ext>
            </a:extLst>
          </p:cNvPr>
          <p:cNvSpPr txBox="1"/>
          <p:nvPr/>
        </p:nvSpPr>
        <p:spPr>
          <a:xfrm>
            <a:off x="109635" y="246183"/>
            <a:ext cx="5479402" cy="6278642"/>
          </a:xfrm>
          <a:prstGeom prst="rect">
            <a:avLst/>
          </a:prstGeom>
          <a:noFill/>
        </p:spPr>
        <p:txBody>
          <a:bodyPr wrap="square">
            <a:spAutoFit/>
          </a:bodyPr>
          <a:lstStyle/>
          <a:p>
            <a:r>
              <a:rPr lang="es-ES" sz="1400" b="1" dirty="0">
                <a:effectLst/>
                <a:latin typeface="Segoe Print" panose="02000600000000000000" pitchFamily="2" charset="0"/>
                <a:ea typeface="Calibri" panose="020F0502020204030204" pitchFamily="34" charset="0"/>
                <a:cs typeface="Times New Roman" panose="02020603050405020304" pitchFamily="18" charset="0"/>
              </a:rPr>
              <a:t>Cortadora manual de azulejos, cerámicos, vitrificados y porcelánicos de hasta 1200 mm</a:t>
            </a:r>
            <a:endParaRPr lang="es-AR" sz="1400" b="1" dirty="0">
              <a:effectLst/>
              <a:latin typeface="Segoe Print" panose="02000600000000000000" pitchFamily="2" charset="0"/>
              <a:ea typeface="Calibri" panose="020F0502020204030204" pitchFamily="34" charset="0"/>
            </a:endParaRPr>
          </a:p>
          <a:p>
            <a:endParaRPr lang="es-AR" sz="1100" b="1" dirty="0">
              <a:effectLst/>
              <a:latin typeface="Segoe Print" panose="02000600000000000000" pitchFamily="2" charset="0"/>
              <a:ea typeface="Calibri" panose="020F0502020204030204" pitchFamily="34" charset="0"/>
              <a:cs typeface="Times New Roman" panose="02020603050405020304" pitchFamily="18" charset="0"/>
            </a:endParaRPr>
          </a:p>
          <a:p>
            <a:r>
              <a:rPr lang="es-AR" sz="1100" dirty="0">
                <a:effectLst/>
                <a:latin typeface="Segoe Print" panose="02000600000000000000" pitchFamily="2" charset="0"/>
                <a:ea typeface="Calibri" panose="020F0502020204030204" pitchFamily="34" charset="0"/>
                <a:cs typeface="Times New Roman" panose="02020603050405020304" pitchFamily="18" charset="0"/>
              </a:rPr>
              <a:t>Corte suave: la rueda de corte de aleación súper dura garantiza cortes suaves, precisos y limpios.</a:t>
            </a:r>
            <a:endParaRPr lang="es-AR" sz="1100" dirty="0">
              <a:effectLst/>
              <a:latin typeface="Segoe Print" panose="02000600000000000000" pitchFamily="2" charset="0"/>
              <a:ea typeface="Calibri" panose="020F0502020204030204" pitchFamily="34" charset="0"/>
            </a:endParaRPr>
          </a:p>
          <a:p>
            <a:r>
              <a:rPr lang="es-AR" sz="1100" dirty="0">
                <a:effectLst/>
                <a:latin typeface="Segoe Print" panose="02000600000000000000" pitchFamily="2" charset="0"/>
                <a:ea typeface="Calibri" panose="020F0502020204030204" pitchFamily="34" charset="0"/>
                <a:cs typeface="Times New Roman" panose="02020603050405020304" pitchFamily="18" charset="0"/>
              </a:rPr>
              <a:t>Ancho de corte de 35 a 1200 mm, grosor máximo de corte: 6 a 16 </a:t>
            </a:r>
            <a:r>
              <a:rPr lang="es-AR" sz="1100" dirty="0" err="1">
                <a:effectLst/>
                <a:latin typeface="Segoe Print" panose="02000600000000000000" pitchFamily="2" charset="0"/>
                <a:ea typeface="Calibri" panose="020F0502020204030204" pitchFamily="34" charset="0"/>
                <a:cs typeface="Times New Roman" panose="02020603050405020304" pitchFamily="18" charset="0"/>
              </a:rPr>
              <a:t>mm.</a:t>
            </a:r>
            <a:r>
              <a:rPr lang="es-AR" sz="1100" dirty="0">
                <a:effectLst/>
                <a:latin typeface="Segoe Print" panose="02000600000000000000" pitchFamily="2" charset="0"/>
                <a:ea typeface="Calibri" panose="020F0502020204030204" pitchFamily="34" charset="0"/>
                <a:cs typeface="Times New Roman" panose="02020603050405020304" pitchFamily="18" charset="0"/>
              </a:rPr>
              <a:t> El cabezal deslizante mejorado garantiza un corte más suave.</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Alta precisión: la función de posicionamiento infrarrojo láser recientemente mejorada puede mejorar de manera efectiva la precisión de este cortador de baldosas de porcelana. Y las reglas pueden hacer cortes rápidos en diferentes tamaños de forma continua. El cabezal deslizante de diseño patentado proporciona un corte preciso sin sacudidas.</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Construcción resistente: el marco de las herramientas manuales para cortar baldosas está hecho de aluminio de alto apalancamiento, compacto, fuerte y resistente. El riel sólido hace que el trabajo de corte sea más preciso y adecuado para un uso a largo plazo.</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Diseño fácil de usar: el mango de goma antideslizante es ergonómico y más cómodo de usar, lo que proporciona una mejor experiencia de uso. El asa de elevación ayuda a mover el asa para que coincida con el rodillo móvil, fácil de transportar.</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Aplicaciones versátiles: la cortadora de baldosas de porcelana es ideal para cortar todo tipo de baldosas, incluidas cerámicas, baldosas de porcelana, baldosas de piso normales y baldosas pulidas. Ampliamente utilizada en múltiples talleres y sitios industriales.</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Especificaciones</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Material: Aluminio</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Ancho de corte máximo: 47" / 1200 mm</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Ancho de corte mínimo: 1,38" / 35 mm</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r>
              <a:rPr lang="es-AR" sz="1100" dirty="0">
                <a:effectLst/>
                <a:latin typeface="Segoe Print" panose="02000600000000000000" pitchFamily="2" charset="0"/>
                <a:ea typeface="Calibri" panose="020F0502020204030204" pitchFamily="34" charset="0"/>
                <a:cs typeface="Times New Roman" panose="02020603050405020304" pitchFamily="18" charset="0"/>
              </a:rPr>
              <a:t>Espesor de corte máximo: 0,24"-0,59" / 6-16 mm</a:t>
            </a:r>
            <a:br>
              <a:rPr lang="es-AR" sz="1100" dirty="0">
                <a:effectLst/>
                <a:latin typeface="Segoe Print" panose="02000600000000000000" pitchFamily="2" charset="0"/>
                <a:ea typeface="Calibri" panose="020F0502020204030204" pitchFamily="34" charset="0"/>
                <a:cs typeface="Times New Roman" panose="02020603050405020304" pitchFamily="18" charset="0"/>
              </a:rPr>
            </a:br>
            <a:br>
              <a:rPr lang="es-AR" sz="1100" dirty="0">
                <a:effectLst/>
                <a:latin typeface="Segoe Print" panose="02000600000000000000" pitchFamily="2" charset="0"/>
                <a:ea typeface="Calibri" panose="020F0502020204030204" pitchFamily="34" charset="0"/>
                <a:cs typeface="Times New Roman" panose="02020603050405020304" pitchFamily="18" charset="0"/>
              </a:rPr>
            </a:br>
            <a:endParaRPr lang="es-AR" sz="1100" dirty="0">
              <a:effectLst/>
              <a:latin typeface="Segoe Print" panose="02000600000000000000" pitchFamily="2" charset="0"/>
              <a:ea typeface="Calibri" panose="020F0502020204030204" pitchFamily="34" charset="0"/>
            </a:endParaRPr>
          </a:p>
        </p:txBody>
      </p:sp>
    </p:spTree>
    <p:extLst>
      <p:ext uri="{BB962C8B-B14F-4D97-AF65-F5344CB8AC3E}">
        <p14:creationId xmlns:p14="http://schemas.microsoft.com/office/powerpoint/2010/main" val="623162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526CA0-8EAD-7270-B847-D7371726A389}"/>
              </a:ext>
            </a:extLst>
          </p:cNvPr>
          <p:cNvPicPr>
            <a:picLocks noChangeAspect="1"/>
          </p:cNvPicPr>
          <p:nvPr/>
        </p:nvPicPr>
        <p:blipFill>
          <a:blip r:embed="rId2"/>
          <a:stretch>
            <a:fillRect/>
          </a:stretch>
        </p:blipFill>
        <p:spPr>
          <a:xfrm>
            <a:off x="375848" y="201581"/>
            <a:ext cx="5498399" cy="3951516"/>
          </a:xfrm>
          <a:prstGeom prst="rect">
            <a:avLst/>
          </a:prstGeom>
        </p:spPr>
      </p:pic>
      <p:pic>
        <p:nvPicPr>
          <p:cNvPr id="6" name="Imagen 5">
            <a:extLst>
              <a:ext uri="{FF2B5EF4-FFF2-40B4-BE49-F238E27FC236}">
                <a16:creationId xmlns:a16="http://schemas.microsoft.com/office/drawing/2014/main" id="{EE05513D-94CD-8A93-D8D7-B7E072563BF6}"/>
              </a:ext>
            </a:extLst>
          </p:cNvPr>
          <p:cNvPicPr>
            <a:picLocks noChangeAspect="1"/>
          </p:cNvPicPr>
          <p:nvPr/>
        </p:nvPicPr>
        <p:blipFill>
          <a:blip r:embed="rId3"/>
          <a:stretch>
            <a:fillRect/>
          </a:stretch>
        </p:blipFill>
        <p:spPr>
          <a:xfrm>
            <a:off x="6579364" y="201582"/>
            <a:ext cx="4689300" cy="3951516"/>
          </a:xfrm>
          <a:prstGeom prst="rect">
            <a:avLst/>
          </a:prstGeom>
        </p:spPr>
      </p:pic>
      <p:pic>
        <p:nvPicPr>
          <p:cNvPr id="7" name="Imagen 6">
            <a:extLst>
              <a:ext uri="{FF2B5EF4-FFF2-40B4-BE49-F238E27FC236}">
                <a16:creationId xmlns:a16="http://schemas.microsoft.com/office/drawing/2014/main" id="{CD8DB38C-ED9A-FF79-15BA-5E0EF1199D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848" y="4347840"/>
            <a:ext cx="3890865" cy="2308579"/>
          </a:xfrm>
          <a:prstGeom prst="rect">
            <a:avLst/>
          </a:prstGeom>
        </p:spPr>
      </p:pic>
      <p:pic>
        <p:nvPicPr>
          <p:cNvPr id="9" name="Imagen 8">
            <a:extLst>
              <a:ext uri="{FF2B5EF4-FFF2-40B4-BE49-F238E27FC236}">
                <a16:creationId xmlns:a16="http://schemas.microsoft.com/office/drawing/2014/main" id="{4FBF6544-9A06-EA3A-A1BB-D58CACF5ED55}"/>
              </a:ext>
            </a:extLst>
          </p:cNvPr>
          <p:cNvPicPr>
            <a:picLocks noChangeAspect="1"/>
          </p:cNvPicPr>
          <p:nvPr/>
        </p:nvPicPr>
        <p:blipFill>
          <a:blip r:embed="rId5"/>
          <a:stretch>
            <a:fillRect/>
          </a:stretch>
        </p:blipFill>
        <p:spPr>
          <a:xfrm>
            <a:off x="4774224" y="4347839"/>
            <a:ext cx="2643552" cy="2358048"/>
          </a:xfrm>
          <a:prstGeom prst="rect">
            <a:avLst/>
          </a:prstGeom>
        </p:spPr>
      </p:pic>
      <p:pic>
        <p:nvPicPr>
          <p:cNvPr id="11" name="Imagen 10">
            <a:extLst>
              <a:ext uri="{FF2B5EF4-FFF2-40B4-BE49-F238E27FC236}">
                <a16:creationId xmlns:a16="http://schemas.microsoft.com/office/drawing/2014/main" id="{51DF1B80-4963-BAE5-B432-E1B371DC80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0587" y="4347839"/>
            <a:ext cx="3198077" cy="2358049"/>
          </a:xfrm>
          <a:prstGeom prst="rect">
            <a:avLst/>
          </a:prstGeom>
        </p:spPr>
      </p:pic>
    </p:spTree>
    <p:extLst>
      <p:ext uri="{BB962C8B-B14F-4D97-AF65-F5344CB8AC3E}">
        <p14:creationId xmlns:p14="http://schemas.microsoft.com/office/powerpoint/2010/main" val="3228681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170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3D83046-E2AF-908F-E7A8-558DA46B93B6}"/>
              </a:ext>
            </a:extLst>
          </p:cNvPr>
          <p:cNvPicPr>
            <a:picLocks noChangeAspect="1"/>
          </p:cNvPicPr>
          <p:nvPr/>
        </p:nvPicPr>
        <p:blipFill>
          <a:blip r:embed="rId2"/>
          <a:stretch>
            <a:fillRect/>
          </a:stretch>
        </p:blipFill>
        <p:spPr>
          <a:xfrm>
            <a:off x="5530969" y="709127"/>
            <a:ext cx="6383445" cy="5439746"/>
          </a:xfrm>
          <a:prstGeom prst="rect">
            <a:avLst/>
          </a:prstGeom>
        </p:spPr>
      </p:pic>
      <p:sp>
        <p:nvSpPr>
          <p:cNvPr id="5" name="CuadroTexto 4">
            <a:extLst>
              <a:ext uri="{FF2B5EF4-FFF2-40B4-BE49-F238E27FC236}">
                <a16:creationId xmlns:a16="http://schemas.microsoft.com/office/drawing/2014/main" id="{A90EFC4E-A9ED-8287-C4EF-2D3950B5F0A9}"/>
              </a:ext>
            </a:extLst>
          </p:cNvPr>
          <p:cNvSpPr txBox="1"/>
          <p:nvPr/>
        </p:nvSpPr>
        <p:spPr>
          <a:xfrm>
            <a:off x="165619" y="796538"/>
            <a:ext cx="5255467" cy="4308872"/>
          </a:xfrm>
          <a:prstGeom prst="rect">
            <a:avLst/>
          </a:prstGeom>
          <a:noFill/>
        </p:spPr>
        <p:txBody>
          <a:bodyPr wrap="square">
            <a:spAutoFit/>
          </a:bodyPr>
          <a:lstStyle/>
          <a:p>
            <a:r>
              <a:rPr lang="es-ES" sz="1600" b="1" dirty="0">
                <a:effectLst/>
                <a:latin typeface="Segoe Print" panose="02000600000000000000" pitchFamily="2" charset="0"/>
                <a:ea typeface="Calibri" panose="020F0502020204030204" pitchFamily="34" charset="0"/>
                <a:cs typeface="Times New Roman" panose="02020603050405020304" pitchFamily="18" charset="0"/>
              </a:rPr>
              <a:t>Cortadora manual de azulejos, cerámicos, vitrificados y porcelánicos de hasta 1200 mm </a:t>
            </a:r>
            <a:endParaRPr lang="es-AR" sz="1600" b="1" dirty="0">
              <a:effectLst/>
              <a:latin typeface="Segoe Print" panose="02000600000000000000" pitchFamily="2" charset="0"/>
              <a:ea typeface="Calibri" panose="020F0502020204030204" pitchFamily="34" charset="0"/>
            </a:endParaRPr>
          </a:p>
          <a:p>
            <a:endParaRPr lang="es-ES" sz="1400" dirty="0">
              <a:effectLst/>
              <a:latin typeface="Segoe Print" panose="02000600000000000000" pitchFamily="2" charset="0"/>
              <a:ea typeface="Calibri" panose="020F0502020204030204" pitchFamily="34" charset="0"/>
              <a:cs typeface="Times New Roman" panose="02020603050405020304" pitchFamily="18" charset="0"/>
            </a:endParaRPr>
          </a:p>
          <a:p>
            <a:r>
              <a:rPr lang="es-ES" sz="1200" dirty="0">
                <a:latin typeface="Segoe Print" panose="02000600000000000000" pitchFamily="2" charset="0"/>
                <a:ea typeface="Calibri" panose="020F0502020204030204" pitchFamily="34" charset="0"/>
                <a:cs typeface="Times New Roman" panose="02020603050405020304" pitchFamily="18" charset="0"/>
              </a:rPr>
              <a:t>-</a:t>
            </a:r>
            <a:r>
              <a:rPr lang="es-ES" sz="1200" dirty="0">
                <a:effectLst/>
                <a:latin typeface="Segoe Print" panose="02000600000000000000" pitchFamily="2" charset="0"/>
                <a:ea typeface="Calibri" panose="020F0502020204030204" pitchFamily="34" charset="0"/>
                <a:cs typeface="Times New Roman" panose="02020603050405020304" pitchFamily="18" charset="0"/>
              </a:rPr>
              <a:t>Cabezal de aleación con sistema de rodamientos para un movimiento extremadamente suave que resulta en cortes exactos y precisos </a:t>
            </a:r>
            <a:endParaRPr lang="es-AR" sz="1200" dirty="0">
              <a:effectLst/>
              <a:latin typeface="Segoe Print" panose="02000600000000000000" pitchFamily="2" charset="0"/>
              <a:ea typeface="Calibri" panose="020F0502020204030204" pitchFamily="34" charset="0"/>
            </a:endParaRPr>
          </a:p>
          <a:p>
            <a:endParaRPr lang="es-ES" sz="1200" dirty="0">
              <a:effectLst/>
              <a:latin typeface="Segoe Print" panose="02000600000000000000" pitchFamily="2" charset="0"/>
              <a:ea typeface="Calibri" panose="020F0502020204030204" pitchFamily="34" charset="0"/>
              <a:cs typeface="Times New Roman" panose="02020603050405020304" pitchFamily="18" charset="0"/>
            </a:endParaRPr>
          </a:p>
          <a:p>
            <a:r>
              <a:rPr lang="es-ES" sz="1200" dirty="0">
                <a:latin typeface="Segoe Print" panose="02000600000000000000" pitchFamily="2" charset="0"/>
                <a:ea typeface="Calibri" panose="020F0502020204030204" pitchFamily="34" charset="0"/>
                <a:cs typeface="Times New Roman" panose="02020603050405020304" pitchFamily="18" charset="0"/>
              </a:rPr>
              <a:t>-</a:t>
            </a:r>
            <a:r>
              <a:rPr lang="es-ES" sz="1200" dirty="0">
                <a:effectLst/>
                <a:latin typeface="Segoe Print" panose="02000600000000000000" pitchFamily="2" charset="0"/>
                <a:ea typeface="Calibri" panose="020F0502020204030204" pitchFamily="34" charset="0"/>
                <a:cs typeface="Times New Roman" panose="02020603050405020304" pitchFamily="18" charset="0"/>
              </a:rPr>
              <a:t>Alta fuerza de rotura Guía de acero inoxidable de 20 mm de espesor </a:t>
            </a:r>
            <a:endParaRPr lang="es-AR" sz="1200" dirty="0">
              <a:effectLst/>
              <a:latin typeface="Segoe Print" panose="02000600000000000000" pitchFamily="2" charset="0"/>
              <a:ea typeface="Calibri" panose="020F0502020204030204" pitchFamily="34" charset="0"/>
            </a:endParaRPr>
          </a:p>
          <a:p>
            <a:endParaRPr lang="es-ES" sz="1200" dirty="0">
              <a:effectLst/>
              <a:latin typeface="Segoe Print" panose="02000600000000000000" pitchFamily="2" charset="0"/>
              <a:ea typeface="Calibri" panose="020F0502020204030204" pitchFamily="34" charset="0"/>
              <a:cs typeface="Times New Roman" panose="02020603050405020304" pitchFamily="18" charset="0"/>
            </a:endParaRPr>
          </a:p>
          <a:p>
            <a:r>
              <a:rPr lang="es-ES" sz="1200" dirty="0">
                <a:latin typeface="Segoe Print" panose="02000600000000000000" pitchFamily="2" charset="0"/>
                <a:ea typeface="Calibri" panose="020F0502020204030204" pitchFamily="34" charset="0"/>
                <a:cs typeface="Times New Roman" panose="02020603050405020304" pitchFamily="18" charset="0"/>
              </a:rPr>
              <a:t>-</a:t>
            </a:r>
            <a:r>
              <a:rPr lang="es-ES" sz="1200" dirty="0">
                <a:effectLst/>
                <a:latin typeface="Segoe Print" panose="02000600000000000000" pitchFamily="2" charset="0"/>
                <a:ea typeface="Calibri" panose="020F0502020204030204" pitchFamily="34" charset="0"/>
                <a:cs typeface="Times New Roman" panose="02020603050405020304" pitchFamily="18" charset="0"/>
              </a:rPr>
              <a:t>Mango ergonómico y ruedas para fácil transporte Incluye </a:t>
            </a:r>
            <a:r>
              <a:rPr lang="es-ES" sz="1200" dirty="0" err="1">
                <a:effectLst/>
                <a:latin typeface="Segoe Print" panose="02000600000000000000" pitchFamily="2" charset="0"/>
                <a:ea typeface="Calibri" panose="020F0502020204030204" pitchFamily="34" charset="0"/>
                <a:cs typeface="Times New Roman" panose="02020603050405020304" pitchFamily="18" charset="0"/>
              </a:rPr>
              <a:t>rodel</a:t>
            </a:r>
            <a:r>
              <a:rPr lang="es-ES" sz="1200" dirty="0">
                <a:effectLst/>
                <a:latin typeface="Segoe Print" panose="02000600000000000000" pitchFamily="2" charset="0"/>
                <a:ea typeface="Calibri" panose="020F0502020204030204" pitchFamily="34" charset="0"/>
                <a:cs typeface="Times New Roman" panose="02020603050405020304" pitchFamily="18" charset="0"/>
              </a:rPr>
              <a:t> de ø 22 mm y tope lateral para cortes repetitivos y cortes de 45°. </a:t>
            </a:r>
            <a:endParaRPr lang="es-AR" sz="1200" dirty="0">
              <a:effectLst/>
              <a:latin typeface="Segoe Print" panose="02000600000000000000" pitchFamily="2" charset="0"/>
              <a:ea typeface="Calibri" panose="020F0502020204030204" pitchFamily="34" charset="0"/>
            </a:endParaRPr>
          </a:p>
          <a:p>
            <a:endParaRPr lang="es-ES" sz="1200" dirty="0">
              <a:effectLst/>
              <a:latin typeface="Segoe Print" panose="02000600000000000000" pitchFamily="2" charset="0"/>
              <a:ea typeface="Calibri" panose="020F0502020204030204" pitchFamily="34" charset="0"/>
              <a:cs typeface="Times New Roman" panose="02020603050405020304" pitchFamily="18" charset="0"/>
            </a:endParaRPr>
          </a:p>
          <a:p>
            <a:r>
              <a:rPr lang="es-ES" sz="1200" dirty="0">
                <a:latin typeface="Segoe Print" panose="02000600000000000000" pitchFamily="2" charset="0"/>
                <a:ea typeface="Calibri" panose="020F0502020204030204" pitchFamily="34" charset="0"/>
                <a:cs typeface="Times New Roman" panose="02020603050405020304" pitchFamily="18" charset="0"/>
              </a:rPr>
              <a:t>-</a:t>
            </a:r>
            <a:r>
              <a:rPr lang="es-ES" sz="1200" dirty="0" err="1">
                <a:effectLst/>
                <a:latin typeface="Segoe Print" panose="02000600000000000000" pitchFamily="2" charset="0"/>
                <a:ea typeface="Calibri" panose="020F0502020204030204" pitchFamily="34" charset="0"/>
                <a:cs typeface="Times New Roman" panose="02020603050405020304" pitchFamily="18" charset="0"/>
              </a:rPr>
              <a:t>Rodeles</a:t>
            </a:r>
            <a:r>
              <a:rPr lang="es-ES" sz="1200" dirty="0">
                <a:effectLst/>
                <a:latin typeface="Segoe Print" panose="02000600000000000000" pitchFamily="2" charset="0"/>
                <a:ea typeface="Calibri" panose="020F0502020204030204" pitchFamily="34" charset="0"/>
                <a:cs typeface="Times New Roman" panose="02020603050405020304" pitchFamily="18" charset="0"/>
              </a:rPr>
              <a:t> adicionales fácilmente disponibles 1</a:t>
            </a:r>
            <a:endParaRPr lang="es-AR" sz="1200" dirty="0">
              <a:effectLst/>
              <a:latin typeface="Segoe Print" panose="02000600000000000000" pitchFamily="2" charset="0"/>
              <a:ea typeface="Calibri" panose="020F0502020204030204" pitchFamily="34" charset="0"/>
            </a:endParaRPr>
          </a:p>
          <a:p>
            <a:r>
              <a:rPr lang="es-AR" sz="1200" dirty="0">
                <a:effectLst/>
                <a:latin typeface="Segoe Print" panose="02000600000000000000" pitchFamily="2" charset="0"/>
                <a:ea typeface="Calibri" panose="020F0502020204030204" pitchFamily="34" charset="0"/>
                <a:cs typeface="Times New Roman" panose="02020603050405020304" pitchFamily="18" charset="0"/>
              </a:rPr>
              <a:t> </a:t>
            </a:r>
            <a:endParaRPr lang="es-AR" sz="1200" dirty="0">
              <a:effectLst/>
              <a:latin typeface="Segoe Print" panose="02000600000000000000" pitchFamily="2" charset="0"/>
              <a:ea typeface="Calibri" panose="020F0502020204030204" pitchFamily="34" charset="0"/>
            </a:endParaRPr>
          </a:p>
          <a:p>
            <a:pPr marL="285750" indent="-285750">
              <a:buFont typeface="Arial" panose="020B0604020202020204" pitchFamily="34" charset="0"/>
              <a:buChar char="•"/>
            </a:pPr>
            <a:r>
              <a:rPr lang="es-ES" sz="1200" dirty="0">
                <a:effectLst/>
                <a:latin typeface="Segoe Print" panose="02000600000000000000" pitchFamily="2" charset="0"/>
                <a:ea typeface="Calibri" panose="020F0502020204030204" pitchFamily="34" charset="0"/>
                <a:cs typeface="Times New Roman" panose="02020603050405020304" pitchFamily="18" charset="0"/>
              </a:rPr>
              <a:t>Sistema de rodamientos lisos</a:t>
            </a:r>
            <a:endParaRPr lang="es-AR" sz="1200" dirty="0">
              <a:effectLst/>
              <a:latin typeface="Segoe Print" panose="02000600000000000000" pitchFamily="2" charset="0"/>
              <a:ea typeface="Calibri" panose="020F0502020204030204" pitchFamily="34" charset="0"/>
            </a:endParaRPr>
          </a:p>
          <a:p>
            <a:pPr marL="285750" indent="-285750">
              <a:buFont typeface="Arial" panose="020B0604020202020204" pitchFamily="34" charset="0"/>
              <a:buChar char="•"/>
            </a:pPr>
            <a:r>
              <a:rPr lang="es-ES" sz="1200" dirty="0">
                <a:effectLst/>
                <a:latin typeface="Segoe Print" panose="02000600000000000000" pitchFamily="2" charset="0"/>
                <a:ea typeface="Calibri" panose="020F0502020204030204" pitchFamily="34" charset="0"/>
                <a:cs typeface="Times New Roman" panose="02020603050405020304" pitchFamily="18" charset="0"/>
              </a:rPr>
              <a:t>Corte exacto y preciso</a:t>
            </a:r>
            <a:endParaRPr lang="es-AR" sz="1200" dirty="0">
              <a:effectLst/>
              <a:latin typeface="Segoe Print" panose="02000600000000000000" pitchFamily="2" charset="0"/>
              <a:ea typeface="Calibri" panose="020F0502020204030204" pitchFamily="34" charset="0"/>
            </a:endParaRPr>
          </a:p>
          <a:p>
            <a:pPr marL="285750" indent="-285750">
              <a:buFont typeface="Arial" panose="020B0604020202020204" pitchFamily="34" charset="0"/>
              <a:buChar char="•"/>
            </a:pPr>
            <a:r>
              <a:rPr lang="es-ES" sz="1200" dirty="0">
                <a:effectLst/>
                <a:latin typeface="Segoe Print" panose="02000600000000000000" pitchFamily="2" charset="0"/>
                <a:ea typeface="Calibri" panose="020F0502020204030204" pitchFamily="34" charset="0"/>
                <a:cs typeface="Times New Roman" panose="02020603050405020304" pitchFamily="18" charset="0"/>
              </a:rPr>
              <a:t>Alta fuerza de rotura</a:t>
            </a:r>
            <a:endParaRPr lang="es-AR" sz="1200" dirty="0">
              <a:effectLst/>
              <a:latin typeface="Segoe Print" panose="02000600000000000000" pitchFamily="2" charset="0"/>
              <a:ea typeface="Calibri" panose="020F0502020204030204" pitchFamily="34" charset="0"/>
            </a:endParaRPr>
          </a:p>
          <a:p>
            <a:pPr marL="285750" indent="-285750">
              <a:buFont typeface="Arial" panose="020B0604020202020204" pitchFamily="34" charset="0"/>
              <a:buChar char="•"/>
            </a:pPr>
            <a:r>
              <a:rPr lang="es-ES" sz="1200" dirty="0">
                <a:effectLst/>
                <a:latin typeface="Segoe Print" panose="02000600000000000000" pitchFamily="2" charset="0"/>
                <a:ea typeface="Calibri" panose="020F0502020204030204" pitchFamily="34" charset="0"/>
                <a:cs typeface="Times New Roman" panose="02020603050405020304" pitchFamily="18" charset="0"/>
              </a:rPr>
              <a:t>Guía SS de 20 espesores</a:t>
            </a:r>
            <a:endParaRPr lang="es-AR" sz="1200" dirty="0">
              <a:effectLst/>
              <a:latin typeface="Segoe Print" panose="02000600000000000000" pitchFamily="2" charset="0"/>
              <a:ea typeface="Calibri" panose="020F0502020204030204" pitchFamily="34" charset="0"/>
            </a:endParaRPr>
          </a:p>
          <a:p>
            <a:pPr marL="285750" indent="-285750">
              <a:buFont typeface="Arial" panose="020B0604020202020204" pitchFamily="34" charset="0"/>
              <a:buChar char="•"/>
            </a:pPr>
            <a:r>
              <a:rPr lang="es-ES" sz="1200" dirty="0">
                <a:effectLst/>
                <a:latin typeface="Segoe Print" panose="02000600000000000000" pitchFamily="2" charset="0"/>
                <a:ea typeface="Calibri" panose="020F0502020204030204" pitchFamily="34" charset="0"/>
                <a:cs typeface="Times New Roman" panose="02020603050405020304" pitchFamily="18" charset="0"/>
              </a:rPr>
              <a:t>Mango ergonómico</a:t>
            </a:r>
            <a:endParaRPr lang="es-AR" sz="1200" dirty="0">
              <a:effectLst/>
              <a:latin typeface="Segoe Print" panose="02000600000000000000" pitchFamily="2" charset="0"/>
              <a:ea typeface="Calibri" panose="020F0502020204030204" pitchFamily="34" charset="0"/>
            </a:endParaRPr>
          </a:p>
          <a:p>
            <a:pPr marL="285750" indent="-285750">
              <a:buFont typeface="Arial" panose="020B0604020202020204" pitchFamily="34" charset="0"/>
              <a:buChar char="•"/>
            </a:pPr>
            <a:r>
              <a:rPr lang="es-ES" sz="1200" dirty="0">
                <a:effectLst/>
                <a:latin typeface="Segoe Print" panose="02000600000000000000" pitchFamily="2" charset="0"/>
                <a:ea typeface="Calibri" panose="020F0502020204030204" pitchFamily="34" charset="0"/>
                <a:cs typeface="Times New Roman" panose="02020603050405020304" pitchFamily="18" charset="0"/>
              </a:rPr>
              <a:t>Ruedas para transporte</a:t>
            </a:r>
            <a:endParaRPr lang="es-AR" sz="1600" dirty="0">
              <a:effectLst/>
              <a:latin typeface="Segoe Print" panose="02000600000000000000" pitchFamily="2" charset="0"/>
              <a:ea typeface="Calibri" panose="020F0502020204030204" pitchFamily="34" charset="0"/>
            </a:endParaRPr>
          </a:p>
        </p:txBody>
      </p:sp>
    </p:spTree>
    <p:extLst>
      <p:ext uri="{BB962C8B-B14F-4D97-AF65-F5344CB8AC3E}">
        <p14:creationId xmlns:p14="http://schemas.microsoft.com/office/powerpoint/2010/main" val="4118239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01F8A0-CE12-BB78-3063-7114A02F1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69" y="297608"/>
            <a:ext cx="6366054" cy="3854515"/>
          </a:xfrm>
          <a:prstGeom prst="rect">
            <a:avLst/>
          </a:prstGeom>
        </p:spPr>
      </p:pic>
      <p:pic>
        <p:nvPicPr>
          <p:cNvPr id="5" name="Imagen 4">
            <a:extLst>
              <a:ext uri="{FF2B5EF4-FFF2-40B4-BE49-F238E27FC236}">
                <a16:creationId xmlns:a16="http://schemas.microsoft.com/office/drawing/2014/main" id="{59A5A113-22E3-71AC-E502-B073898F0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788" y="297609"/>
            <a:ext cx="5005143" cy="4274392"/>
          </a:xfrm>
          <a:prstGeom prst="rect">
            <a:avLst/>
          </a:prstGeom>
        </p:spPr>
      </p:pic>
      <p:pic>
        <p:nvPicPr>
          <p:cNvPr id="7" name="Imagen 6">
            <a:extLst>
              <a:ext uri="{FF2B5EF4-FFF2-40B4-BE49-F238E27FC236}">
                <a16:creationId xmlns:a16="http://schemas.microsoft.com/office/drawing/2014/main" id="{7C115990-2003-151D-B61E-391906106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069" y="4246984"/>
            <a:ext cx="2456478" cy="2456478"/>
          </a:xfrm>
          <a:prstGeom prst="rect">
            <a:avLst/>
          </a:prstGeom>
        </p:spPr>
      </p:pic>
      <p:pic>
        <p:nvPicPr>
          <p:cNvPr id="9" name="Imagen 8">
            <a:extLst>
              <a:ext uri="{FF2B5EF4-FFF2-40B4-BE49-F238E27FC236}">
                <a16:creationId xmlns:a16="http://schemas.microsoft.com/office/drawing/2014/main" id="{F2728960-3CA0-28E8-5E77-63FD73FCF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4575" y="4246984"/>
            <a:ext cx="2456478" cy="2456478"/>
          </a:xfrm>
          <a:prstGeom prst="rect">
            <a:avLst/>
          </a:prstGeom>
        </p:spPr>
      </p:pic>
      <p:pic>
        <p:nvPicPr>
          <p:cNvPr id="11" name="Imagen 10">
            <a:extLst>
              <a:ext uri="{FF2B5EF4-FFF2-40B4-BE49-F238E27FC236}">
                <a16:creationId xmlns:a16="http://schemas.microsoft.com/office/drawing/2014/main" id="{19C3B0A9-5C16-75F2-A7C4-61368CD791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9081" y="4706711"/>
            <a:ext cx="1996751" cy="1996751"/>
          </a:xfrm>
          <a:prstGeom prst="rect">
            <a:avLst/>
          </a:prstGeom>
        </p:spPr>
      </p:pic>
      <p:pic>
        <p:nvPicPr>
          <p:cNvPr id="13" name="Imagen 12">
            <a:extLst>
              <a:ext uri="{FF2B5EF4-FFF2-40B4-BE49-F238E27FC236}">
                <a16:creationId xmlns:a16="http://schemas.microsoft.com/office/drawing/2014/main" id="{380C2359-B3E1-B22E-63F1-FFE09925E1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3860" y="4706711"/>
            <a:ext cx="1996752" cy="1996752"/>
          </a:xfrm>
          <a:prstGeom prst="rect">
            <a:avLst/>
          </a:prstGeom>
        </p:spPr>
      </p:pic>
      <p:pic>
        <p:nvPicPr>
          <p:cNvPr id="17" name="Imagen 16">
            <a:extLst>
              <a:ext uri="{FF2B5EF4-FFF2-40B4-BE49-F238E27FC236}">
                <a16:creationId xmlns:a16="http://schemas.microsoft.com/office/drawing/2014/main" id="{69397B35-FF80-CD0B-3E17-851373B3FC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5302" y="5041818"/>
            <a:ext cx="1886629" cy="1326536"/>
          </a:xfrm>
          <a:prstGeom prst="rect">
            <a:avLst/>
          </a:prstGeom>
        </p:spPr>
      </p:pic>
    </p:spTree>
    <p:extLst>
      <p:ext uri="{BB962C8B-B14F-4D97-AF65-F5344CB8AC3E}">
        <p14:creationId xmlns:p14="http://schemas.microsoft.com/office/powerpoint/2010/main" val="365537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927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32C0A5-1828-C2F0-8548-B03E78E99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888" y="964163"/>
            <a:ext cx="5562600" cy="5638800"/>
          </a:xfrm>
          <a:prstGeom prst="rect">
            <a:avLst/>
          </a:prstGeom>
        </p:spPr>
      </p:pic>
      <p:pic>
        <p:nvPicPr>
          <p:cNvPr id="7" name="Imagen 6">
            <a:extLst>
              <a:ext uri="{FF2B5EF4-FFF2-40B4-BE49-F238E27FC236}">
                <a16:creationId xmlns:a16="http://schemas.microsoft.com/office/drawing/2014/main" id="{6D079A85-4C57-9E40-F9A7-C52FDF54BDD5}"/>
              </a:ext>
            </a:extLst>
          </p:cNvPr>
          <p:cNvPicPr>
            <a:picLocks noChangeAspect="1"/>
          </p:cNvPicPr>
          <p:nvPr/>
        </p:nvPicPr>
        <p:blipFill>
          <a:blip r:embed="rId3"/>
          <a:stretch>
            <a:fillRect/>
          </a:stretch>
        </p:blipFill>
        <p:spPr>
          <a:xfrm>
            <a:off x="4741094" y="4674542"/>
            <a:ext cx="1849794" cy="1928421"/>
          </a:xfrm>
          <a:prstGeom prst="rect">
            <a:avLst/>
          </a:prstGeom>
        </p:spPr>
      </p:pic>
      <p:pic>
        <p:nvPicPr>
          <p:cNvPr id="9" name="Imagen 8">
            <a:extLst>
              <a:ext uri="{FF2B5EF4-FFF2-40B4-BE49-F238E27FC236}">
                <a16:creationId xmlns:a16="http://schemas.microsoft.com/office/drawing/2014/main" id="{C8071143-1EF8-F3C0-EB47-5531A3AEE043}"/>
              </a:ext>
            </a:extLst>
          </p:cNvPr>
          <p:cNvPicPr>
            <a:picLocks noChangeAspect="1"/>
          </p:cNvPicPr>
          <p:nvPr/>
        </p:nvPicPr>
        <p:blipFill>
          <a:blip r:embed="rId4"/>
          <a:stretch>
            <a:fillRect/>
          </a:stretch>
        </p:blipFill>
        <p:spPr>
          <a:xfrm>
            <a:off x="2869993" y="4674542"/>
            <a:ext cx="1871101" cy="1928421"/>
          </a:xfrm>
          <a:prstGeom prst="rect">
            <a:avLst/>
          </a:prstGeom>
        </p:spPr>
      </p:pic>
    </p:spTree>
    <p:extLst>
      <p:ext uri="{BB962C8B-B14F-4D97-AF65-F5344CB8AC3E}">
        <p14:creationId xmlns:p14="http://schemas.microsoft.com/office/powerpoint/2010/main" val="2120784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E7C1F7F-909F-B995-48A8-5F8B3D670770}"/>
              </a:ext>
            </a:extLst>
          </p:cNvPr>
          <p:cNvPicPr>
            <a:picLocks noChangeAspect="1"/>
          </p:cNvPicPr>
          <p:nvPr/>
        </p:nvPicPr>
        <p:blipFill>
          <a:blip r:embed="rId2"/>
          <a:stretch>
            <a:fillRect/>
          </a:stretch>
        </p:blipFill>
        <p:spPr>
          <a:xfrm>
            <a:off x="550505" y="795010"/>
            <a:ext cx="5006135" cy="4655851"/>
          </a:xfrm>
          <a:prstGeom prst="rect">
            <a:avLst/>
          </a:prstGeom>
        </p:spPr>
      </p:pic>
      <p:pic>
        <p:nvPicPr>
          <p:cNvPr id="5" name="Imagen 4">
            <a:extLst>
              <a:ext uri="{FF2B5EF4-FFF2-40B4-BE49-F238E27FC236}">
                <a16:creationId xmlns:a16="http://schemas.microsoft.com/office/drawing/2014/main" id="{8A55792D-FAAB-F550-B61B-6FA04FC042D2}"/>
              </a:ext>
            </a:extLst>
          </p:cNvPr>
          <p:cNvPicPr>
            <a:picLocks noChangeAspect="1"/>
          </p:cNvPicPr>
          <p:nvPr/>
        </p:nvPicPr>
        <p:blipFill>
          <a:blip r:embed="rId3"/>
          <a:stretch>
            <a:fillRect/>
          </a:stretch>
        </p:blipFill>
        <p:spPr>
          <a:xfrm>
            <a:off x="5866377" y="795010"/>
            <a:ext cx="4837249" cy="4655852"/>
          </a:xfrm>
          <a:prstGeom prst="rect">
            <a:avLst/>
          </a:prstGeom>
        </p:spPr>
      </p:pic>
    </p:spTree>
    <p:extLst>
      <p:ext uri="{BB962C8B-B14F-4D97-AF65-F5344CB8AC3E}">
        <p14:creationId xmlns:p14="http://schemas.microsoft.com/office/powerpoint/2010/main" val="378233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D64474-60B5-DF13-9B01-32C6965F1A02}"/>
              </a:ext>
            </a:extLst>
          </p:cNvPr>
          <p:cNvPicPr>
            <a:picLocks noChangeAspect="1"/>
          </p:cNvPicPr>
          <p:nvPr/>
        </p:nvPicPr>
        <p:blipFill>
          <a:blip r:embed="rId2"/>
          <a:stretch>
            <a:fillRect/>
          </a:stretch>
        </p:blipFill>
        <p:spPr>
          <a:xfrm>
            <a:off x="154833" y="413405"/>
            <a:ext cx="5785282" cy="6031190"/>
          </a:xfrm>
          <a:prstGeom prst="rect">
            <a:avLst/>
          </a:prstGeom>
        </p:spPr>
      </p:pic>
      <p:pic>
        <p:nvPicPr>
          <p:cNvPr id="5" name="Imagen 4">
            <a:extLst>
              <a:ext uri="{FF2B5EF4-FFF2-40B4-BE49-F238E27FC236}">
                <a16:creationId xmlns:a16="http://schemas.microsoft.com/office/drawing/2014/main" id="{2E564FBD-5A63-A612-2450-0C7ABFF1B440}"/>
              </a:ext>
            </a:extLst>
          </p:cNvPr>
          <p:cNvPicPr>
            <a:picLocks noChangeAspect="1"/>
          </p:cNvPicPr>
          <p:nvPr/>
        </p:nvPicPr>
        <p:blipFill>
          <a:blip r:embed="rId3"/>
          <a:stretch>
            <a:fillRect/>
          </a:stretch>
        </p:blipFill>
        <p:spPr>
          <a:xfrm>
            <a:off x="6251886" y="413405"/>
            <a:ext cx="5851920" cy="6031190"/>
          </a:xfrm>
          <a:prstGeom prst="rect">
            <a:avLst/>
          </a:prstGeom>
        </p:spPr>
      </p:pic>
    </p:spTree>
    <p:extLst>
      <p:ext uri="{BB962C8B-B14F-4D97-AF65-F5344CB8AC3E}">
        <p14:creationId xmlns:p14="http://schemas.microsoft.com/office/powerpoint/2010/main" val="4078662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E4061F-C892-8CFA-26E1-B4D4C1F72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82" y="200209"/>
            <a:ext cx="4012691" cy="3228791"/>
          </a:xfrm>
          <a:prstGeom prst="rect">
            <a:avLst/>
          </a:prstGeom>
        </p:spPr>
      </p:pic>
      <p:pic>
        <p:nvPicPr>
          <p:cNvPr id="5" name="Imagen 4">
            <a:extLst>
              <a:ext uri="{FF2B5EF4-FFF2-40B4-BE49-F238E27FC236}">
                <a16:creationId xmlns:a16="http://schemas.microsoft.com/office/drawing/2014/main" id="{027A4340-555B-C686-3F0F-4244BF08D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49" y="200208"/>
            <a:ext cx="3844213" cy="3257115"/>
          </a:xfrm>
          <a:prstGeom prst="rect">
            <a:avLst/>
          </a:prstGeom>
        </p:spPr>
      </p:pic>
      <p:pic>
        <p:nvPicPr>
          <p:cNvPr id="7" name="Imagen 6">
            <a:extLst>
              <a:ext uri="{FF2B5EF4-FFF2-40B4-BE49-F238E27FC236}">
                <a16:creationId xmlns:a16="http://schemas.microsoft.com/office/drawing/2014/main" id="{7CC1D667-CC51-B2B7-4FBE-AFB4759C4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338" y="200208"/>
            <a:ext cx="3695380" cy="3257114"/>
          </a:xfrm>
          <a:prstGeom prst="rect">
            <a:avLst/>
          </a:prstGeom>
        </p:spPr>
      </p:pic>
      <p:pic>
        <p:nvPicPr>
          <p:cNvPr id="9" name="Imagen 8">
            <a:extLst>
              <a:ext uri="{FF2B5EF4-FFF2-40B4-BE49-F238E27FC236}">
                <a16:creationId xmlns:a16="http://schemas.microsoft.com/office/drawing/2014/main" id="{81242D2C-5A54-8E50-C190-146474C5A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97" y="3522705"/>
            <a:ext cx="2994660" cy="3135086"/>
          </a:xfrm>
          <a:prstGeom prst="rect">
            <a:avLst/>
          </a:prstGeom>
        </p:spPr>
      </p:pic>
      <p:pic>
        <p:nvPicPr>
          <p:cNvPr id="13" name="Imagen 12">
            <a:extLst>
              <a:ext uri="{FF2B5EF4-FFF2-40B4-BE49-F238E27FC236}">
                <a16:creationId xmlns:a16="http://schemas.microsoft.com/office/drawing/2014/main" id="{BB8FD749-3602-B4AF-8E12-64D2EBD34A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2550" y="3534159"/>
            <a:ext cx="3844212" cy="3138656"/>
          </a:xfrm>
          <a:prstGeom prst="rect">
            <a:avLst/>
          </a:prstGeom>
        </p:spPr>
      </p:pic>
      <p:pic>
        <p:nvPicPr>
          <p:cNvPr id="15" name="Imagen 14">
            <a:extLst>
              <a:ext uri="{FF2B5EF4-FFF2-40B4-BE49-F238E27FC236}">
                <a16:creationId xmlns:a16="http://schemas.microsoft.com/office/drawing/2014/main" id="{F9CBB221-2C15-7C1B-FE3B-75B220C0AD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8355" y="3534159"/>
            <a:ext cx="2803620" cy="3117159"/>
          </a:xfrm>
          <a:prstGeom prst="rect">
            <a:avLst/>
          </a:prstGeom>
        </p:spPr>
      </p:pic>
    </p:spTree>
    <p:extLst>
      <p:ext uri="{BB962C8B-B14F-4D97-AF65-F5344CB8AC3E}">
        <p14:creationId xmlns:p14="http://schemas.microsoft.com/office/powerpoint/2010/main" val="5214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1394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229311</TotalTime>
  <Words>1856</Words>
  <Application>Microsoft Office PowerPoint</Application>
  <PresentationFormat>Panorámica</PresentationFormat>
  <Paragraphs>61</Paragraphs>
  <Slides>38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38</vt:i4>
      </vt:variant>
    </vt:vector>
  </HeadingPairs>
  <TitlesOfParts>
    <vt:vector size="43" baseType="lpstr">
      <vt:lpstr>Arial</vt:lpstr>
      <vt:lpstr>Calibri</vt:lpstr>
      <vt:lpstr>Calibri Light</vt:lpstr>
      <vt:lpstr>Segoe Print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Aleandri</dc:creator>
  <cp:lastModifiedBy>FerHP</cp:lastModifiedBy>
  <cp:revision>370</cp:revision>
  <dcterms:created xsi:type="dcterms:W3CDTF">2021-06-15T23:07:30Z</dcterms:created>
  <dcterms:modified xsi:type="dcterms:W3CDTF">2025-03-05T15:12:57Z</dcterms:modified>
</cp:coreProperties>
</file>